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50"/>
  </p:notesMasterIdLst>
  <p:sldIdLst>
    <p:sldId id="256" r:id="rId2"/>
    <p:sldId id="315" r:id="rId3"/>
    <p:sldId id="324" r:id="rId4"/>
    <p:sldId id="320" r:id="rId5"/>
    <p:sldId id="487" r:id="rId6"/>
    <p:sldId id="343" r:id="rId7"/>
    <p:sldId id="488" r:id="rId8"/>
    <p:sldId id="332" r:id="rId9"/>
    <p:sldId id="489" r:id="rId10"/>
    <p:sldId id="470" r:id="rId11"/>
    <p:sldId id="469" r:id="rId12"/>
    <p:sldId id="454" r:id="rId13"/>
    <p:sldId id="490" r:id="rId14"/>
    <p:sldId id="471" r:id="rId15"/>
    <p:sldId id="472" r:id="rId16"/>
    <p:sldId id="491" r:id="rId17"/>
    <p:sldId id="506" r:id="rId18"/>
    <p:sldId id="492" r:id="rId19"/>
    <p:sldId id="493" r:id="rId20"/>
    <p:sldId id="473" r:id="rId21"/>
    <p:sldId id="494" r:id="rId22"/>
    <p:sldId id="474" r:id="rId23"/>
    <p:sldId id="495" r:id="rId24"/>
    <p:sldId id="453" r:id="rId25"/>
    <p:sldId id="476" r:id="rId26"/>
    <p:sldId id="477" r:id="rId27"/>
    <p:sldId id="478" r:id="rId28"/>
    <p:sldId id="496" r:id="rId29"/>
    <p:sldId id="479" r:id="rId30"/>
    <p:sldId id="497" r:id="rId31"/>
    <p:sldId id="475" r:id="rId32"/>
    <p:sldId id="498" r:id="rId33"/>
    <p:sldId id="499" r:id="rId34"/>
    <p:sldId id="480" r:id="rId35"/>
    <p:sldId id="481" r:id="rId36"/>
    <p:sldId id="500" r:id="rId37"/>
    <p:sldId id="406" r:id="rId38"/>
    <p:sldId id="502" r:id="rId39"/>
    <p:sldId id="483" r:id="rId40"/>
    <p:sldId id="503" r:id="rId41"/>
    <p:sldId id="484" r:id="rId42"/>
    <p:sldId id="504" r:id="rId43"/>
    <p:sldId id="336" r:id="rId44"/>
    <p:sldId id="337" r:id="rId45"/>
    <p:sldId id="507" r:id="rId46"/>
    <p:sldId id="508" r:id="rId47"/>
    <p:sldId id="509" r:id="rId48"/>
    <p:sldId id="322" r:id="rId49"/>
  </p:sldIdLst>
  <p:sldSz cx="9144000" cy="5143500" type="screen16x9"/>
  <p:notesSz cx="6858000" cy="9144000"/>
  <p:embeddedFontLst>
    <p:embeddedFont>
      <p:font typeface="Meiryo UI" panose="020B0604030504040204" pitchFamily="34" charset="-128"/>
      <p:regular r:id="rId51"/>
      <p:bold r:id="rId52"/>
      <p:italic r:id="rId53"/>
      <p:boldItalic r:id="rId54"/>
    </p:embeddedFont>
    <p:embeddedFont>
      <p:font typeface="Oswald" pitchFamily="2" charset="77"/>
      <p:regular r:id="rId55"/>
      <p:bold r:id="rId56"/>
    </p:embeddedFont>
    <p:embeddedFont>
      <p:font typeface="Raleway" pitchFamily="2" charset="77"/>
      <p:regular r:id="rId57"/>
      <p:bold r:id="rId58"/>
      <p:italic r:id="rId59"/>
      <p:boldItalic r:id="rId60"/>
    </p:embeddedFont>
    <p:embeddedFont>
      <p:font typeface="Roboto" panose="02000000000000000000" pitchFamily="2"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v9g4x5H9x4fcCj2lurnF9Q==" hashData="lSxROI/Qk0kmmuKEpN+9YgHApFpJ7jZFSrF/Yo5AilgY8FlhPgR7zwLnZytl0YUx2lksx8NGsa+FCa/eymlPhw=="/>
  <p:extLst>
    <p:ext uri="{521415D9-36F7-43E2-AB2F-B90AF26B5E84}">
      <p14:sectionLst xmlns:p14="http://schemas.microsoft.com/office/powerpoint/2010/main">
        <p14:section name="Default Section" id="{6567F055-5D10-2E4D-96A4-D60D9143BF83}">
          <p14:sldIdLst>
            <p14:sldId id="256"/>
            <p14:sldId id="315"/>
            <p14:sldId id="324"/>
            <p14:sldId id="320"/>
            <p14:sldId id="487"/>
            <p14:sldId id="343"/>
            <p14:sldId id="488"/>
            <p14:sldId id="332"/>
            <p14:sldId id="489"/>
            <p14:sldId id="470"/>
            <p14:sldId id="469"/>
            <p14:sldId id="454"/>
            <p14:sldId id="490"/>
            <p14:sldId id="471"/>
            <p14:sldId id="472"/>
          </p14:sldIdLst>
        </p14:section>
        <p14:section name="Untitled Section" id="{0FBE0D8F-3D6F-884A-8D21-8BBC35D2A365}">
          <p14:sldIdLst>
            <p14:sldId id="491"/>
            <p14:sldId id="506"/>
            <p14:sldId id="492"/>
            <p14:sldId id="493"/>
            <p14:sldId id="473"/>
            <p14:sldId id="494"/>
            <p14:sldId id="474"/>
            <p14:sldId id="495"/>
            <p14:sldId id="453"/>
            <p14:sldId id="476"/>
            <p14:sldId id="477"/>
            <p14:sldId id="478"/>
            <p14:sldId id="496"/>
            <p14:sldId id="479"/>
            <p14:sldId id="497"/>
            <p14:sldId id="475"/>
            <p14:sldId id="498"/>
            <p14:sldId id="499"/>
            <p14:sldId id="480"/>
            <p14:sldId id="481"/>
            <p14:sldId id="500"/>
            <p14:sldId id="406"/>
            <p14:sldId id="502"/>
            <p14:sldId id="483"/>
            <p14:sldId id="503"/>
            <p14:sldId id="484"/>
            <p14:sldId id="504"/>
            <p14:sldId id="336"/>
            <p14:sldId id="337"/>
            <p14:sldId id="507"/>
            <p14:sldId id="508"/>
            <p14:sldId id="509"/>
            <p14:sldId id="32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606735-FB23-46DC-8E69-3DB70196E911}">
  <a:tblStyle styleId="{D9606735-FB23-46DC-8E69-3DB70196E9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49"/>
    <p:restoredTop sz="86602"/>
  </p:normalViewPr>
  <p:slideViewPr>
    <p:cSldViewPr snapToGrid="0" showGuides="1">
      <p:cViewPr varScale="1">
        <p:scale>
          <a:sx n="106" d="100"/>
          <a:sy n="106" d="100"/>
        </p:scale>
        <p:origin x="176" y="7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font" Target="fonts/font5.fntdata"/><Relationship Id="rId63" Type="http://schemas.openxmlformats.org/officeDocument/2006/relationships/font" Target="fonts/font13.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1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6.fntdata"/><Relationship Id="rId64"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9.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62"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7.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F223C13-FBDF-1D8E-9B2D-3201E9477EF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35DEAD3-928D-C88B-07E3-F70A354DE0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B9FDE80-D51B-AAC3-E7C4-FAA0A61892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7917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6569044-BE49-BF8F-8E14-E4579F3803A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229CFCF-721E-6348-7CB0-ECFF849735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576E43E-2684-8A66-D063-F1912D2B38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14.1.2 </a:t>
            </a:r>
            <a:r>
              <a:rPr lang="ja-JP" altLang="en-US" b="1"/>
              <a:t>ルーティングが必要になった今</a:t>
            </a:r>
          </a:p>
          <a:p>
            <a:r>
              <a:rPr lang="ja-JP" altLang="en-US"/>
              <a:t>ほとんどの状況では、デバイスがローカルネットワークを超えて、他の家庭や企業、インターネットに接続できることが望まれます。ローカルネットワークセグメントの外にあるデバイスは、リモートホストと呼ばれます。送信元デバイスがリモートの宛先デバイスにパケットを送信する際には、ルーターとルーティングの助けが必要です。ルーティングとは、宛先への最適な経路を特定するプロセスです。</a:t>
            </a:r>
          </a:p>
          <a:p>
            <a:r>
              <a:rPr lang="ja-JP" altLang="en-US"/>
              <a:t>ルーターは、複数のレイヤー</a:t>
            </a:r>
            <a:r>
              <a:rPr lang="en-US" altLang="ja-JP" dirty="0"/>
              <a:t>3</a:t>
            </a:r>
            <a:r>
              <a:rPr lang="ja-JP" altLang="en-US"/>
              <a:t>（</a:t>
            </a:r>
            <a:r>
              <a:rPr lang="en-US" dirty="0"/>
              <a:t>IP</a:t>
            </a:r>
            <a:r>
              <a:rPr lang="ja-JP" altLang="en-US"/>
              <a:t>ネットワーク）を接続するネットワークデバイスです。ネットワークの配信層では、ルーターがトラフィックを管理し、効率的なネットワーク運用に不可欠な他の機能も果たします。ルーターはスイッチのように、送られてくるメッセージを解読して読み取ることができますが、スイッチがレイヤー</a:t>
            </a:r>
            <a:r>
              <a:rPr lang="en-US" altLang="ja-JP" dirty="0"/>
              <a:t>2</a:t>
            </a:r>
            <a:r>
              <a:rPr lang="ja-JP" altLang="en-US"/>
              <a:t>の</a:t>
            </a:r>
            <a:r>
              <a:rPr lang="en-US" dirty="0"/>
              <a:t>MAC</a:t>
            </a:r>
            <a:r>
              <a:rPr lang="ja-JP" altLang="en-US"/>
              <a:t>アドレスに基づいて転送先を決定するのに対し、ルーターはレイヤー</a:t>
            </a:r>
            <a:r>
              <a:rPr lang="en-US" altLang="ja-JP" dirty="0"/>
              <a:t>3</a:t>
            </a:r>
            <a:r>
              <a:rPr lang="ja-JP" altLang="en-US"/>
              <a:t>の</a:t>
            </a:r>
            <a:r>
              <a:rPr lang="en-US" dirty="0"/>
              <a:t>IP</a:t>
            </a:r>
            <a:r>
              <a:rPr lang="ja-JP" altLang="en-US"/>
              <a:t>アドレスに基づいて転送先を決定します。</a:t>
            </a:r>
          </a:p>
          <a:p>
            <a:r>
              <a:rPr lang="ja-JP" altLang="en-US"/>
              <a:t>パケットフォーマットには、宛先と送信元の</a:t>
            </a:r>
            <a:r>
              <a:rPr lang="en-US" dirty="0"/>
              <a:t>IP</a:t>
            </a:r>
            <a:r>
              <a:rPr lang="ja-JP" altLang="en-US"/>
              <a:t>アドレス、およびその間で送信されるメッセージデータが含まれています。ルーターは宛先</a:t>
            </a:r>
            <a:r>
              <a:rPr lang="en-US" dirty="0"/>
              <a:t>IP</a:t>
            </a:r>
            <a:r>
              <a:rPr lang="ja-JP" altLang="en-US"/>
              <a:t>アドレスのネットワーク部分を読み取り、それを使用して接続されているネットワークの中から、メッセージを宛先に転送するための最適な方法を見つけます。</a:t>
            </a:r>
          </a:p>
          <a:p>
            <a:r>
              <a:rPr lang="ja-JP" altLang="en-US"/>
              <a:t>送信元と宛先ホストの</a:t>
            </a:r>
            <a:r>
              <a:rPr lang="en-US" dirty="0"/>
              <a:t>IP</a:t>
            </a:r>
            <a:r>
              <a:rPr lang="ja-JP" altLang="en-US"/>
              <a:t>アドレスのネットワーク部分が一致しない場合、ルーターがメッセージの転送に使用されます。たとえば、ネットワーク</a:t>
            </a:r>
            <a:r>
              <a:rPr lang="en-US" altLang="ja-JP" dirty="0"/>
              <a:t>1.1.1.0</a:t>
            </a:r>
            <a:r>
              <a:rPr lang="ja-JP" altLang="en-US"/>
              <a:t>上のホストがネットワーク</a:t>
            </a:r>
            <a:r>
              <a:rPr lang="en-US" altLang="ja-JP" dirty="0"/>
              <a:t>5.5.5.0</a:t>
            </a:r>
            <a:r>
              <a:rPr lang="ja-JP" altLang="en-US"/>
              <a:t>上のホストにメッセージを送信する必要がある場合、そのメッセージはルーターに転送されます。ルーターはメッセージを受信し、イーサネットフレームを非カプセル化して</a:t>
            </a:r>
            <a:r>
              <a:rPr lang="en-US" dirty="0"/>
              <a:t>IP</a:t>
            </a:r>
            <a:r>
              <a:rPr lang="ja-JP" altLang="en-US"/>
              <a:t>パケット内の宛先</a:t>
            </a:r>
            <a:r>
              <a:rPr lang="en-US" dirty="0"/>
              <a:t>IP</a:t>
            </a:r>
            <a:r>
              <a:rPr lang="ja-JP" altLang="en-US"/>
              <a:t>アドレスを読み取ります。それから、メッセージの転送先を決定し、パケットを新しいフレームに再カプセル化して、宛先へとフレームを転送します。</a:t>
            </a:r>
          </a:p>
          <a:p>
            <a:r>
              <a:rPr lang="en-US" b="1" dirty="0"/>
              <a:t>Summary:</a:t>
            </a:r>
          </a:p>
          <a:p>
            <a:r>
              <a:rPr lang="ja-JP" altLang="en-US"/>
              <a:t>このセクションでは、ネットワーク内でルーティングが必要になる理由を説明しています。ルーターは、ローカルネットワークを越えてリモートホストと通信するために不可欠な役割を果たします。ルーターはレイヤー</a:t>
            </a:r>
            <a:r>
              <a:rPr lang="en-US" altLang="ja-JP" dirty="0"/>
              <a:t>3</a:t>
            </a:r>
            <a:r>
              <a:rPr lang="ja-JP" altLang="en-US"/>
              <a:t>（</a:t>
            </a:r>
            <a:r>
              <a:rPr lang="en-US" dirty="0"/>
              <a:t>IP</a:t>
            </a:r>
            <a:r>
              <a:rPr lang="ja-JP" altLang="en-US"/>
              <a:t>アドレス）に基づいて転送先を決定し、パケットを宛先ネットワークに向けて転送します。送信元と宛先の</a:t>
            </a:r>
            <a:r>
              <a:rPr lang="en-US" dirty="0"/>
              <a:t>IP</a:t>
            </a:r>
            <a:r>
              <a:rPr lang="ja-JP" altLang="en-US"/>
              <a:t>アドレスのネットワーク部分が一致しない場合、ルーターがそのメッセージを転送します。ルーターは、データを受け取り、非カプセル化して宛先</a:t>
            </a:r>
            <a:r>
              <a:rPr lang="en-US" dirty="0"/>
              <a:t>IP</a:t>
            </a:r>
            <a:r>
              <a:rPr lang="ja-JP" altLang="en-US"/>
              <a:t>アドレスを読み取り、新しいフレームに再カプセル化して送信します。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59169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1E7AFD3-40CD-428A-4082-B54697FC1FA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4389439-7EB5-19F4-CD6E-2BF03F69A9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6A7D97F-3AB4-088B-71B4-8D8DB20501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141119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81A22EB-BCE0-1DFC-ED40-B10AB9F19D5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E4384C4-4358-FD9A-1E98-97E9AE1256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BAA1BB1-5662-047A-EC9E-D0B8D0BC62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85866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2B13E2CA-7311-BD17-60E4-392EB571C08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DA0E978-38FA-D4B2-5869-3C86BCE841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769BF2A-3681-CE6D-1AFD-DF0B0B0885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161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220025D0-3AB1-A143-4964-E5F7DEE74CF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29F9AB3-D573-5641-88FD-5883CAB5C9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3AF0F9E-AFD4-138C-02F6-D771D585236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6699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16B4FC3-DF81-43C9-68E5-DE50CBD4789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411D221-C7E1-51A4-17A2-0B7E352B26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91CD46E-E6F3-FE14-ADA2-D7344075AD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このビデオでは、ルーターがパケットをあるネットワークから別のネットワークへ転送する方法を見ていきます。例として、ホスト</a:t>
            </a:r>
            <a:r>
              <a:rPr lang="en-US" altLang="ja-JP" dirty="0"/>
              <a:t>10.0.0.1</a:t>
            </a:r>
            <a:r>
              <a:rPr lang="ja-JP" altLang="en-US"/>
              <a:t>が別のネットワークにある</a:t>
            </a:r>
            <a:r>
              <a:rPr lang="en-US" altLang="ja-JP" dirty="0"/>
              <a:t>192.168.1.2</a:t>
            </a:r>
            <a:r>
              <a:rPr lang="ja-JP" altLang="en-US"/>
              <a:t>にパケットを送りたいとします。このパケットの送信元</a:t>
            </a:r>
            <a:r>
              <a:rPr lang="en-US" dirty="0"/>
              <a:t>IP</a:t>
            </a:r>
            <a:r>
              <a:rPr lang="ja-JP" altLang="en-US"/>
              <a:t>アドレスは</a:t>
            </a:r>
            <a:r>
              <a:rPr lang="en-US" altLang="ja-JP" dirty="0"/>
              <a:t>10.0.0.1</a:t>
            </a:r>
            <a:r>
              <a:rPr lang="ja-JP" altLang="en-US"/>
              <a:t>で、宛先</a:t>
            </a:r>
            <a:r>
              <a:rPr lang="en-US" dirty="0"/>
              <a:t>IPv4</a:t>
            </a:r>
            <a:r>
              <a:rPr lang="ja-JP" altLang="en-US"/>
              <a:t>アドレスは</a:t>
            </a:r>
            <a:r>
              <a:rPr lang="en-US" altLang="ja-JP" dirty="0"/>
              <a:t>192.168.1.2</a:t>
            </a:r>
            <a:r>
              <a:rPr lang="ja-JP" altLang="en-US"/>
              <a:t>です。</a:t>
            </a:r>
            <a:r>
              <a:rPr lang="en-US" dirty="0"/>
              <a:t>H1</a:t>
            </a:r>
            <a:r>
              <a:rPr lang="ja-JP" altLang="en-US"/>
              <a:t>はこのパケットをデフォルトゲートウェイであるルーターに送信します。</a:t>
            </a:r>
            <a:r>
              <a:rPr lang="en-US" dirty="0"/>
              <a:t>H1</a:t>
            </a:r>
            <a:r>
              <a:rPr lang="ja-JP" altLang="en-US"/>
              <a:t>は、宛先である</a:t>
            </a:r>
            <a:r>
              <a:rPr lang="en-US" dirty="0"/>
              <a:t>H4</a:t>
            </a:r>
            <a:r>
              <a:rPr lang="ja-JP" altLang="en-US"/>
              <a:t>の</a:t>
            </a:r>
            <a:r>
              <a:rPr lang="en-US" dirty="0"/>
              <a:t>IPv4</a:t>
            </a:r>
            <a:r>
              <a:rPr lang="ja-JP" altLang="en-US"/>
              <a:t>アドレスが異なるネットワークにあることを知っているため、ルーターに送信します。 ルーターはパケットを受信し、ルーティングテーブルでパケットの宛先</a:t>
            </a:r>
            <a:r>
              <a:rPr lang="en-US" dirty="0"/>
              <a:t>IPv4</a:t>
            </a:r>
            <a:r>
              <a:rPr lang="ja-JP" altLang="en-US"/>
              <a:t>アドレスを確認します。そして、宛先</a:t>
            </a:r>
            <a:r>
              <a:rPr lang="en-US" dirty="0"/>
              <a:t>IPv4</a:t>
            </a:r>
            <a:r>
              <a:rPr lang="ja-JP" altLang="en-US"/>
              <a:t>アドレス</a:t>
            </a:r>
            <a:r>
              <a:rPr lang="en-US" altLang="ja-JP" dirty="0"/>
              <a:t>192.168.1.2</a:t>
            </a:r>
            <a:r>
              <a:rPr lang="ja-JP" altLang="en-US"/>
              <a:t>が</a:t>
            </a:r>
            <a:r>
              <a:rPr lang="en-US" altLang="ja-JP" dirty="0"/>
              <a:t>192.168.1.0</a:t>
            </a:r>
            <a:r>
              <a:rPr lang="ja-JP" altLang="en-US"/>
              <a:t>ネットワークにあり、そのネットワークがファーストイーサネット</a:t>
            </a:r>
            <a:r>
              <a:rPr lang="en-US" altLang="ja-JP" dirty="0"/>
              <a:t>0/2</a:t>
            </a:r>
            <a:r>
              <a:rPr lang="ja-JP" altLang="en-US"/>
              <a:t>インターフェース上にあることに気づきます。したがって、ルーターはこのパケットをファーストイーサネット</a:t>
            </a:r>
            <a:r>
              <a:rPr lang="en-US" altLang="ja-JP" dirty="0"/>
              <a:t>0/2</a:t>
            </a:r>
            <a:r>
              <a:rPr lang="ja-JP" altLang="en-US"/>
              <a:t>インターフェース経由で最終目的地に向けて転送します。 このケースでは、</a:t>
            </a:r>
            <a:r>
              <a:rPr lang="en-US" dirty="0"/>
              <a:t>H1</a:t>
            </a:r>
            <a:r>
              <a:rPr lang="ja-JP" altLang="en-US"/>
              <a:t>が宛先</a:t>
            </a:r>
            <a:r>
              <a:rPr lang="en-US" dirty="0"/>
              <a:t>IPv4</a:t>
            </a:r>
            <a:r>
              <a:rPr lang="ja-JP" altLang="en-US"/>
              <a:t>アドレス</a:t>
            </a:r>
            <a:r>
              <a:rPr lang="en-US" altLang="ja-JP" dirty="0"/>
              <a:t>255.255.255.255</a:t>
            </a:r>
            <a:r>
              <a:rPr lang="ja-JP" altLang="en-US"/>
              <a:t>にパケットを送信しています。これはブロードキャストアドレスであることを思い出してください。ブロードキャストは同じネットワーク内のすべてのデバイスに送信されます。ルーターもこのブロードキャストを受信しますが、他のネットワークにはこのパケットを転送しません。</a:t>
            </a:r>
            <a:endParaRPr dirty="0"/>
          </a:p>
        </p:txBody>
      </p:sp>
    </p:spTree>
    <p:extLst>
      <p:ext uri="{BB962C8B-B14F-4D97-AF65-F5344CB8AC3E}">
        <p14:creationId xmlns:p14="http://schemas.microsoft.com/office/powerpoint/2010/main" val="16906291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552294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9A9804C-788B-5193-256A-8CBEEF3DA8A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AAB8579-30DA-D37F-0CF3-3A0D987EE1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9D8F41B-6594-58EF-C1CF-8E0EA56A75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このビデオでは、メッセージがネットワーク内およびネットワーク間でどのように移動するかを見ていきます。まず、ホスト</a:t>
            </a:r>
            <a:r>
              <a:rPr lang="en-US" dirty="0"/>
              <a:t>H1（IP</a:t>
            </a:r>
            <a:r>
              <a:rPr lang="ja-JP" altLang="en-US"/>
              <a:t>アドレス：</a:t>
            </a:r>
            <a:r>
              <a:rPr lang="en-US" altLang="ja-JP" dirty="0"/>
              <a:t>192.168.1.10</a:t>
            </a:r>
            <a:r>
              <a:rPr lang="ja-JP" altLang="en-US"/>
              <a:t>）が、</a:t>
            </a:r>
            <a:r>
              <a:rPr lang="en-US" dirty="0"/>
              <a:t>H2（IP</a:t>
            </a:r>
            <a:r>
              <a:rPr lang="ja-JP" altLang="en-US"/>
              <a:t>アドレス：</a:t>
            </a:r>
            <a:r>
              <a:rPr lang="en-US" altLang="ja-JP" dirty="0"/>
              <a:t>192.168.1.20</a:t>
            </a:r>
            <a:r>
              <a:rPr lang="ja-JP" altLang="en-US"/>
              <a:t>）にパケットを送信しようとしています。パケットの送信元である</a:t>
            </a:r>
            <a:r>
              <a:rPr lang="en-US" dirty="0"/>
              <a:t>H1</a:t>
            </a:r>
            <a:r>
              <a:rPr lang="ja-JP" altLang="en-US"/>
              <a:t>は、自分のアドレス（</a:t>
            </a:r>
            <a:r>
              <a:rPr lang="en-US" altLang="ja-JP" dirty="0"/>
              <a:t>192.168.1.10</a:t>
            </a:r>
            <a:r>
              <a:rPr lang="ja-JP" altLang="en-US"/>
              <a:t>）を送信元アドレス、宛先アドレスとして</a:t>
            </a:r>
            <a:r>
              <a:rPr lang="en-US" altLang="ja-JP" dirty="0"/>
              <a:t>192.168.1.20</a:t>
            </a:r>
            <a:r>
              <a:rPr lang="ja-JP" altLang="en-US"/>
              <a:t>を指定して</a:t>
            </a:r>
            <a:r>
              <a:rPr lang="en-US" dirty="0"/>
              <a:t>IPv4</a:t>
            </a:r>
            <a:r>
              <a:rPr lang="ja-JP" altLang="en-US"/>
              <a:t>パケットを構築します。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最初に</a:t>
            </a:r>
            <a:r>
              <a:rPr lang="en-US" dirty="0"/>
              <a:t>H1</a:t>
            </a:r>
            <a:r>
              <a:rPr lang="ja-JP" altLang="en-US"/>
              <a:t>が確認するのは、同じネットワーク上にいるかどうかです。自分のネットワークアドレス（</a:t>
            </a:r>
            <a:r>
              <a:rPr lang="en-US" altLang="ja-JP" dirty="0"/>
              <a:t>192.168.1.0</a:t>
            </a:r>
            <a:r>
              <a:rPr lang="ja-JP" altLang="en-US"/>
              <a:t>）をサブネットマスクで確認し、宛先の</a:t>
            </a:r>
            <a:r>
              <a:rPr lang="en-US" dirty="0"/>
              <a:t>IPv4</a:t>
            </a:r>
            <a:r>
              <a:rPr lang="ja-JP" altLang="en-US"/>
              <a:t>アドレス（</a:t>
            </a:r>
            <a:r>
              <a:rPr lang="en-US" altLang="ja-JP" dirty="0"/>
              <a:t>192.168.1.20</a:t>
            </a:r>
            <a:r>
              <a:rPr lang="ja-JP" altLang="en-US"/>
              <a:t>）を確認します。これにより、</a:t>
            </a:r>
            <a:r>
              <a:rPr lang="en-US" dirty="0"/>
              <a:t>H1</a:t>
            </a:r>
            <a:r>
              <a:rPr lang="ja-JP" altLang="en-US"/>
              <a:t>は</a:t>
            </a:r>
            <a:r>
              <a:rPr lang="en-US" dirty="0"/>
              <a:t>H2</a:t>
            </a:r>
            <a:r>
              <a:rPr lang="ja-JP" altLang="en-US"/>
              <a:t>が同じネットワーク上（</a:t>
            </a:r>
            <a:r>
              <a:rPr lang="en-US" altLang="ja-JP" dirty="0"/>
              <a:t>192.168.1.0</a:t>
            </a:r>
            <a:r>
              <a:rPr lang="ja-JP" altLang="en-US"/>
              <a:t>）にあることを確認し、デフォルトゲートウェイであるルーターを経由せずに、</a:t>
            </a:r>
            <a:r>
              <a:rPr lang="en-US" dirty="0"/>
              <a:t>H2</a:t>
            </a:r>
            <a:r>
              <a:rPr lang="ja-JP" altLang="en-US"/>
              <a:t>に直接パケットを送信できると判断します。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次に、</a:t>
            </a:r>
            <a:r>
              <a:rPr lang="en-US" dirty="0"/>
              <a:t>H1</a:t>
            </a:r>
            <a:r>
              <a:rPr lang="ja-JP" altLang="en-US"/>
              <a:t>はイーサネットフレームを作成し、送信元の</a:t>
            </a:r>
            <a:r>
              <a:rPr lang="en-US" dirty="0"/>
              <a:t>MAC</a:t>
            </a:r>
            <a:r>
              <a:rPr lang="ja-JP" altLang="en-US"/>
              <a:t>アドレスとして自分のイーサネット</a:t>
            </a:r>
            <a:r>
              <a:rPr lang="en-US" dirty="0"/>
              <a:t>NIC</a:t>
            </a:r>
            <a:r>
              <a:rPr lang="ja-JP" altLang="en-US"/>
              <a:t>の</a:t>
            </a:r>
            <a:r>
              <a:rPr lang="en-US" dirty="0"/>
              <a:t>MAC</a:t>
            </a:r>
            <a:r>
              <a:rPr lang="ja-JP" altLang="en-US"/>
              <a:t>アドレスを設定し、宛先</a:t>
            </a:r>
            <a:r>
              <a:rPr lang="en-US" dirty="0"/>
              <a:t>MAC</a:t>
            </a:r>
            <a:r>
              <a:rPr lang="ja-JP" altLang="en-US"/>
              <a:t>アドレスを</a:t>
            </a:r>
            <a:r>
              <a:rPr lang="en-US" dirty="0"/>
              <a:t>H2</a:t>
            </a:r>
            <a:r>
              <a:rPr lang="ja-JP" altLang="en-US"/>
              <a:t>のものとします。このとき、</a:t>
            </a:r>
            <a:r>
              <a:rPr lang="en-US" dirty="0"/>
              <a:t>H1</a:t>
            </a:r>
            <a:r>
              <a:rPr lang="ja-JP" altLang="en-US"/>
              <a:t>は</a:t>
            </a:r>
            <a:r>
              <a:rPr lang="en-US" dirty="0"/>
              <a:t>ARP</a:t>
            </a:r>
            <a:r>
              <a:rPr lang="ja-JP" altLang="en-US"/>
              <a:t>テーブルをチェックし、</a:t>
            </a:r>
            <a:r>
              <a:rPr lang="en-US" altLang="ja-JP" dirty="0"/>
              <a:t>192.168.1.20</a:t>
            </a:r>
            <a:r>
              <a:rPr lang="ja-JP" altLang="en-US"/>
              <a:t>に対応する</a:t>
            </a:r>
            <a:r>
              <a:rPr lang="en-US" dirty="0"/>
              <a:t>MAC</a:t>
            </a:r>
            <a:r>
              <a:rPr lang="ja-JP" altLang="en-US"/>
              <a:t>アドレス（仮に「</a:t>
            </a:r>
            <a:r>
              <a:rPr lang="en-US" dirty="0"/>
              <a:t>BBBB」</a:t>
            </a:r>
            <a:r>
              <a:rPr lang="ja-JP" altLang="en-US"/>
              <a:t>とする）を取得します。</a:t>
            </a:r>
            <a:r>
              <a:rPr lang="en-US" dirty="0"/>
              <a:t>ARP</a:t>
            </a:r>
            <a:r>
              <a:rPr lang="ja-JP" altLang="en-US"/>
              <a:t>テーブルに情報がない場合、</a:t>
            </a:r>
            <a:r>
              <a:rPr lang="en-US" dirty="0"/>
              <a:t>ARP</a:t>
            </a:r>
            <a:r>
              <a:rPr lang="ja-JP" altLang="en-US"/>
              <a:t>リクエストを送信し、リプライを受け取ってテーブルに追加します。これで</a:t>
            </a:r>
            <a:r>
              <a:rPr lang="en-US" dirty="0"/>
              <a:t>H1</a:t>
            </a:r>
            <a:r>
              <a:rPr lang="ja-JP" altLang="en-US"/>
              <a:t>はイーサネットフレームをスイッチに送信し、</a:t>
            </a:r>
            <a:r>
              <a:rPr lang="en-US" dirty="0"/>
              <a:t>H2</a:t>
            </a:r>
            <a:r>
              <a:rPr lang="ja-JP" altLang="en-US"/>
              <a:t>に直接届きます。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ja-JP" altLang="en-US"/>
              <a:t>ビデオは、メッセージのネットワーク内およびネットワーク間での移動方法を説明。</a:t>
            </a:r>
          </a:p>
          <a:p>
            <a:pPr marL="0" lvl="0" indent="0" algn="l" rtl="0">
              <a:spcBef>
                <a:spcPts val="0"/>
              </a:spcBef>
              <a:spcAft>
                <a:spcPts val="0"/>
              </a:spcAft>
              <a:buNone/>
            </a:pPr>
            <a:r>
              <a:rPr lang="ja-JP" altLang="en-US"/>
              <a:t>シナリオ</a:t>
            </a:r>
            <a:r>
              <a:rPr lang="en-US" altLang="ja-JP" dirty="0"/>
              <a:t>:</a:t>
            </a:r>
          </a:p>
          <a:p>
            <a:pPr marL="0" lvl="0" indent="0" algn="l" rtl="0">
              <a:spcBef>
                <a:spcPts val="0"/>
              </a:spcBef>
              <a:spcAft>
                <a:spcPts val="0"/>
              </a:spcAft>
              <a:buNone/>
            </a:pPr>
            <a:r>
              <a:rPr lang="en-US" dirty="0"/>
              <a:t>H1（192.168.1.10）</a:t>
            </a:r>
            <a:r>
              <a:rPr lang="ja-JP" altLang="en-US"/>
              <a:t>が</a:t>
            </a:r>
            <a:r>
              <a:rPr lang="en-US" dirty="0"/>
              <a:t>H2（192.168.1.20）</a:t>
            </a:r>
            <a:r>
              <a:rPr lang="ja-JP" altLang="en-US"/>
              <a:t>にパケットを送信。</a:t>
            </a:r>
          </a:p>
          <a:p>
            <a:pPr marL="0" lvl="0" indent="0" algn="l" rtl="0">
              <a:spcBef>
                <a:spcPts val="0"/>
              </a:spcBef>
              <a:spcAft>
                <a:spcPts val="0"/>
              </a:spcAft>
              <a:buNone/>
            </a:pPr>
            <a:r>
              <a:rPr lang="en-US" dirty="0"/>
              <a:t>H1</a:t>
            </a:r>
            <a:r>
              <a:rPr lang="ja-JP" altLang="en-US"/>
              <a:t>はサブネットマスクを使用して、</a:t>
            </a:r>
            <a:r>
              <a:rPr lang="en-US" dirty="0"/>
              <a:t>H2</a:t>
            </a:r>
            <a:r>
              <a:rPr lang="ja-JP" altLang="en-US"/>
              <a:t>が同じネットワーク（</a:t>
            </a:r>
            <a:r>
              <a:rPr lang="en-US" altLang="ja-JP" dirty="0"/>
              <a:t>192.168.1.0</a:t>
            </a:r>
            <a:r>
              <a:rPr lang="ja-JP" altLang="en-US"/>
              <a:t>）上にあることを確認。</a:t>
            </a:r>
          </a:p>
          <a:p>
            <a:pPr marL="0" lvl="0" indent="0" algn="l" rtl="0">
              <a:spcBef>
                <a:spcPts val="0"/>
              </a:spcBef>
              <a:spcAft>
                <a:spcPts val="0"/>
              </a:spcAft>
              <a:buNone/>
            </a:pPr>
            <a:r>
              <a:rPr lang="ja-JP" altLang="en-US"/>
              <a:t>デフォルトゲートウェイを経由せずに</a:t>
            </a:r>
            <a:r>
              <a:rPr lang="en-US" dirty="0"/>
              <a:t>H2</a:t>
            </a:r>
            <a:r>
              <a:rPr lang="ja-JP" altLang="en-US"/>
              <a:t>に直接送信可能と判断。</a:t>
            </a:r>
          </a:p>
          <a:p>
            <a:pPr marL="0" lvl="0" indent="0" algn="l" rtl="0">
              <a:spcBef>
                <a:spcPts val="0"/>
              </a:spcBef>
              <a:spcAft>
                <a:spcPts val="0"/>
              </a:spcAft>
              <a:buNone/>
            </a:pPr>
            <a:r>
              <a:rPr lang="en-US" dirty="0"/>
              <a:t>H1</a:t>
            </a:r>
            <a:r>
              <a:rPr lang="ja-JP" altLang="en-US"/>
              <a:t>は</a:t>
            </a:r>
            <a:r>
              <a:rPr lang="en-US" dirty="0"/>
              <a:t>ARP</a:t>
            </a:r>
            <a:r>
              <a:rPr lang="ja-JP" altLang="en-US"/>
              <a:t>テーブルを参照して</a:t>
            </a:r>
            <a:r>
              <a:rPr lang="en-US" dirty="0"/>
              <a:t>H2</a:t>
            </a:r>
            <a:r>
              <a:rPr lang="ja-JP" altLang="en-US"/>
              <a:t>の</a:t>
            </a:r>
            <a:r>
              <a:rPr lang="en-US" dirty="0"/>
              <a:t>MAC</a:t>
            </a:r>
            <a:r>
              <a:rPr lang="ja-JP" altLang="en-US"/>
              <a:t>アドレスを取得し、直接</a:t>
            </a:r>
            <a:r>
              <a:rPr lang="en-US" dirty="0"/>
              <a:t>H2</a:t>
            </a:r>
            <a:r>
              <a:rPr lang="ja-JP" altLang="en-US"/>
              <a:t>にイーサネットフレームを送信。</a:t>
            </a:r>
            <a:endParaRPr dirty="0"/>
          </a:p>
        </p:txBody>
      </p:sp>
    </p:spTree>
    <p:extLst>
      <p:ext uri="{BB962C8B-B14F-4D97-AF65-F5344CB8AC3E}">
        <p14:creationId xmlns:p14="http://schemas.microsoft.com/office/powerpoint/2010/main" val="21205227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93F3EEE-4B7D-32E3-4189-BDFE1D505C7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810EACA-1013-8FE7-1D6D-B20355DAD2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6ECBE90-8AAD-29B8-7538-B3C19E2083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次のパートでは、ホスト</a:t>
            </a:r>
            <a:r>
              <a:rPr lang="en-US" dirty="0"/>
              <a:t>H1（IP</a:t>
            </a:r>
            <a:r>
              <a:rPr lang="ja-JP" altLang="en-US"/>
              <a:t>アドレス：</a:t>
            </a:r>
            <a:r>
              <a:rPr lang="en-US" altLang="ja-JP" dirty="0"/>
              <a:t>192.168.1.10</a:t>
            </a:r>
            <a:r>
              <a:rPr lang="ja-JP" altLang="en-US"/>
              <a:t>）が、ホスト</a:t>
            </a:r>
            <a:r>
              <a:rPr lang="en-US" dirty="0"/>
              <a:t>H3（IP</a:t>
            </a:r>
            <a:r>
              <a:rPr lang="ja-JP" altLang="en-US"/>
              <a:t>アドレス：</a:t>
            </a:r>
            <a:r>
              <a:rPr lang="en-US" altLang="ja-JP" dirty="0"/>
              <a:t>192.168.2.50</a:t>
            </a:r>
            <a:r>
              <a:rPr lang="ja-JP" altLang="en-US"/>
              <a:t>）に</a:t>
            </a:r>
            <a:r>
              <a:rPr lang="en-US" dirty="0"/>
              <a:t>IPv4</a:t>
            </a:r>
            <a:r>
              <a:rPr lang="ja-JP" altLang="en-US"/>
              <a:t>パケットを送信する方法について説明します。送信元である</a:t>
            </a:r>
            <a:r>
              <a:rPr lang="en-US" dirty="0"/>
              <a:t>H1</a:t>
            </a:r>
            <a:r>
              <a:rPr lang="ja-JP" altLang="en-US"/>
              <a:t>は、自分の</a:t>
            </a:r>
            <a:r>
              <a:rPr lang="en-US" dirty="0"/>
              <a:t>IPv4</a:t>
            </a:r>
            <a:r>
              <a:rPr lang="ja-JP" altLang="en-US"/>
              <a:t>アドレス（</a:t>
            </a:r>
            <a:r>
              <a:rPr lang="en-US" altLang="ja-JP" dirty="0"/>
              <a:t>192.168.1.10</a:t>
            </a:r>
            <a:r>
              <a:rPr lang="ja-JP" altLang="en-US"/>
              <a:t>）を送信元</a:t>
            </a:r>
            <a:r>
              <a:rPr lang="en-US" dirty="0"/>
              <a:t>IP</a:t>
            </a:r>
            <a:r>
              <a:rPr lang="ja-JP" altLang="en-US"/>
              <a:t>として、宛先</a:t>
            </a:r>
            <a:r>
              <a:rPr lang="en-US" dirty="0"/>
              <a:t>IP</a:t>
            </a:r>
            <a:r>
              <a:rPr lang="ja-JP" altLang="en-US"/>
              <a:t>を</a:t>
            </a:r>
            <a:r>
              <a:rPr lang="en-US" dirty="0"/>
              <a:t>H3</a:t>
            </a:r>
            <a:r>
              <a:rPr lang="ja-JP" altLang="en-US"/>
              <a:t>の</a:t>
            </a:r>
            <a:r>
              <a:rPr lang="en-US" dirty="0"/>
              <a:t>IP</a:t>
            </a:r>
            <a:r>
              <a:rPr lang="ja-JP" altLang="en-US"/>
              <a:t>アドレスである</a:t>
            </a:r>
            <a:r>
              <a:rPr lang="en-US" altLang="ja-JP" dirty="0"/>
              <a:t>192.168.2.50</a:t>
            </a:r>
            <a:r>
              <a:rPr lang="ja-JP" altLang="en-US"/>
              <a:t>として、</a:t>
            </a:r>
            <a:r>
              <a:rPr lang="en-US" dirty="0"/>
              <a:t>IPv4</a:t>
            </a:r>
            <a:r>
              <a:rPr lang="ja-JP" altLang="en-US"/>
              <a:t>パケットを構築します。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まず、</a:t>
            </a:r>
            <a:r>
              <a:rPr lang="en-US" dirty="0"/>
              <a:t>H1</a:t>
            </a:r>
            <a:r>
              <a:rPr lang="ja-JP" altLang="en-US"/>
              <a:t>は宛先</a:t>
            </a:r>
            <a:r>
              <a:rPr lang="en-US" dirty="0"/>
              <a:t>IP（192.168.2.50）</a:t>
            </a:r>
            <a:r>
              <a:rPr lang="ja-JP" altLang="en-US"/>
              <a:t>が自分と同じネットワークにあるかを判断します。</a:t>
            </a:r>
            <a:r>
              <a:rPr lang="en-US" dirty="0"/>
              <a:t>H1</a:t>
            </a:r>
            <a:r>
              <a:rPr lang="ja-JP" altLang="en-US"/>
              <a:t>は自分が</a:t>
            </a:r>
            <a:r>
              <a:rPr lang="en-US" altLang="ja-JP" dirty="0"/>
              <a:t>192.168.1.0</a:t>
            </a:r>
            <a:r>
              <a:rPr lang="ja-JP" altLang="en-US"/>
              <a:t>ネットワークに所属していることを知っており、サブネットマスクを使って宛先アドレスを調べた結果、宛先が異なるネットワーク（</a:t>
            </a:r>
            <a:r>
              <a:rPr lang="en-US" altLang="ja-JP" dirty="0"/>
              <a:t>192.168.2.0</a:t>
            </a:r>
            <a:r>
              <a:rPr lang="ja-JP" altLang="en-US"/>
              <a:t>）にあると判断します。このため、</a:t>
            </a:r>
            <a:r>
              <a:rPr lang="en-US" dirty="0"/>
              <a:t>H1</a:t>
            </a:r>
            <a:r>
              <a:rPr lang="ja-JP" altLang="en-US"/>
              <a:t>はこのパケットを直接宛先デバイスに送信することができないと判断し、デフォルトゲートウェイであるルーターに送信する必要があると認識します。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H1</a:t>
            </a:r>
            <a:r>
              <a:rPr lang="ja-JP" altLang="en-US"/>
              <a:t>は、デフォルトゲートウェイであるルーターの</a:t>
            </a:r>
            <a:r>
              <a:rPr lang="en-US" dirty="0"/>
              <a:t>IPv4</a:t>
            </a:r>
            <a:r>
              <a:rPr lang="ja-JP" altLang="en-US"/>
              <a:t>アドレス（</a:t>
            </a:r>
            <a:r>
              <a:rPr lang="en-US" altLang="ja-JP" dirty="0"/>
              <a:t>192.168.1.1</a:t>
            </a:r>
            <a:r>
              <a:rPr lang="ja-JP" altLang="en-US"/>
              <a:t>）を知っており、その</a:t>
            </a:r>
            <a:r>
              <a:rPr lang="en-US" dirty="0"/>
              <a:t>MAC</a:t>
            </a:r>
            <a:r>
              <a:rPr lang="ja-JP" altLang="en-US"/>
              <a:t>アドレスが必要になります。</a:t>
            </a:r>
            <a:r>
              <a:rPr lang="en-US" dirty="0"/>
              <a:t>H1</a:t>
            </a:r>
            <a:r>
              <a:rPr lang="ja-JP" altLang="en-US"/>
              <a:t>は</a:t>
            </a:r>
            <a:r>
              <a:rPr lang="en-US" dirty="0"/>
              <a:t>ARP</a:t>
            </a:r>
            <a:r>
              <a:rPr lang="ja-JP" altLang="en-US"/>
              <a:t>キャッシュを確認し、既にその情報があると仮定します。これで</a:t>
            </a:r>
            <a:r>
              <a:rPr lang="en-US" dirty="0"/>
              <a:t>H1</a:t>
            </a:r>
            <a:r>
              <a:rPr lang="ja-JP" altLang="en-US"/>
              <a:t>はイーサネットフレームを作成し、ルーターに送信します。ルーターはその</a:t>
            </a:r>
            <a:r>
              <a:rPr lang="en-US" dirty="0"/>
              <a:t>MAC</a:t>
            </a:r>
            <a:r>
              <a:rPr lang="ja-JP" altLang="en-US"/>
              <a:t>アドレスを確認し、自分宛のフレームであると認識し、イーサネットヘッダーを削除します。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次にルーターは、レイヤー</a:t>
            </a:r>
            <a:r>
              <a:rPr lang="en-US" altLang="ja-JP" dirty="0"/>
              <a:t>3</a:t>
            </a:r>
            <a:r>
              <a:rPr lang="ja-JP" altLang="en-US"/>
              <a:t>（ルーティング）でパケットを処理し、宛先</a:t>
            </a:r>
            <a:r>
              <a:rPr lang="en-US" dirty="0"/>
              <a:t>IP</a:t>
            </a:r>
            <a:r>
              <a:rPr lang="ja-JP" altLang="en-US"/>
              <a:t>アドレス（</a:t>
            </a:r>
            <a:r>
              <a:rPr lang="en-US" altLang="ja-JP" dirty="0"/>
              <a:t>192.168.2.50</a:t>
            </a:r>
            <a:r>
              <a:rPr lang="ja-JP" altLang="en-US"/>
              <a:t>）をルーティングテーブルで確認します。ルーターは、このアドレスが</a:t>
            </a:r>
            <a:r>
              <a:rPr lang="en-US" altLang="ja-JP" dirty="0"/>
              <a:t>192.168.2.0</a:t>
            </a:r>
            <a:r>
              <a:rPr lang="ja-JP" altLang="en-US"/>
              <a:t>ネットワークであり、</a:t>
            </a:r>
            <a:r>
              <a:rPr lang="en-US" dirty="0"/>
              <a:t>Fast Ethernet 0/2</a:t>
            </a:r>
            <a:r>
              <a:rPr lang="ja-JP" altLang="en-US"/>
              <a:t>インターフェースから送信できることを確認します。ルーターは新しいイーサネットフレームを作成し、自分のネットワークインターフェースカードの</a:t>
            </a:r>
            <a:r>
              <a:rPr lang="en-US" dirty="0"/>
              <a:t>MAC</a:t>
            </a:r>
            <a:r>
              <a:rPr lang="ja-JP" altLang="en-US"/>
              <a:t>アドレス（仮に「</a:t>
            </a:r>
            <a:r>
              <a:rPr lang="en-US" altLang="ja-JP" dirty="0"/>
              <a:t>2222</a:t>
            </a:r>
            <a:r>
              <a:rPr lang="ja-JP" altLang="en-US"/>
              <a:t>」とする）を送信元</a:t>
            </a:r>
            <a:r>
              <a:rPr lang="en-US" dirty="0"/>
              <a:t>MAC</a:t>
            </a:r>
            <a:r>
              <a:rPr lang="ja-JP" altLang="en-US"/>
              <a:t>アドレスとして設定します。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さらに、ルーターは宛先</a:t>
            </a:r>
            <a:r>
              <a:rPr lang="en-US" dirty="0"/>
              <a:t>IP</a:t>
            </a:r>
            <a:r>
              <a:rPr lang="ja-JP" altLang="en-US"/>
              <a:t>アドレスに対応する</a:t>
            </a:r>
            <a:r>
              <a:rPr lang="en-US" dirty="0"/>
              <a:t>MAC</a:t>
            </a:r>
            <a:r>
              <a:rPr lang="ja-JP" altLang="en-US"/>
              <a:t>アドレスが必要であることを認識し、自分の</a:t>
            </a:r>
            <a:r>
              <a:rPr lang="en-US" dirty="0"/>
              <a:t>ARP</a:t>
            </a:r>
            <a:r>
              <a:rPr lang="ja-JP" altLang="en-US"/>
              <a:t>キャッシュを確認します。</a:t>
            </a:r>
            <a:r>
              <a:rPr lang="en-US" altLang="ja-JP" dirty="0"/>
              <a:t>192.168.2.50</a:t>
            </a:r>
            <a:r>
              <a:rPr lang="ja-JP" altLang="en-US"/>
              <a:t>の</a:t>
            </a:r>
            <a:r>
              <a:rPr lang="en-US" dirty="0"/>
              <a:t>MAC</a:t>
            </a:r>
            <a:r>
              <a:rPr lang="ja-JP" altLang="en-US"/>
              <a:t>アドレスが「</a:t>
            </a:r>
            <a:r>
              <a:rPr lang="en-US" dirty="0"/>
              <a:t>CCCC」</a:t>
            </a:r>
            <a:r>
              <a:rPr lang="ja-JP" altLang="en-US"/>
              <a:t>であると仮定して、これを設定します。これでルーターは</a:t>
            </a:r>
            <a:r>
              <a:rPr lang="en-US" dirty="0"/>
              <a:t>Fast Ethernet 0/2</a:t>
            </a:r>
            <a:r>
              <a:rPr lang="ja-JP" altLang="en-US"/>
              <a:t>ポートからフレームを送信し、スイッチが</a:t>
            </a:r>
            <a:r>
              <a:rPr lang="en-US" dirty="0"/>
              <a:t>H3</a:t>
            </a:r>
            <a:r>
              <a:rPr lang="ja-JP" altLang="en-US"/>
              <a:t>にフレームを転送します。</a:t>
            </a:r>
            <a:r>
              <a:rPr lang="en-US" dirty="0"/>
              <a:t>H3</a:t>
            </a:r>
            <a:r>
              <a:rPr lang="ja-JP" altLang="en-US"/>
              <a:t>はこのフレームを受け取り、自分の</a:t>
            </a:r>
            <a:r>
              <a:rPr lang="en-US" dirty="0"/>
              <a:t>IP</a:t>
            </a:r>
            <a:r>
              <a:rPr lang="ja-JP" altLang="en-US"/>
              <a:t>アドレスが宛先</a:t>
            </a:r>
            <a:r>
              <a:rPr lang="en-US" dirty="0"/>
              <a:t>IP</a:t>
            </a:r>
            <a:r>
              <a:rPr lang="ja-JP" altLang="en-US"/>
              <a:t>アドレスであることを確認してパケットを受信します。これが異なるネットワーク間で</a:t>
            </a:r>
            <a:r>
              <a:rPr lang="en-US" dirty="0"/>
              <a:t>H1</a:t>
            </a:r>
            <a:r>
              <a:rPr lang="ja-JP" altLang="en-US"/>
              <a:t>から</a:t>
            </a:r>
            <a:r>
              <a:rPr lang="en-US" dirty="0"/>
              <a:t>H3</a:t>
            </a:r>
            <a:r>
              <a:rPr lang="ja-JP" altLang="en-US"/>
              <a:t>にパケットが送信される仕組みです。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en-US" dirty="0"/>
              <a:t>H1（192.168.1.10）</a:t>
            </a:r>
            <a:r>
              <a:rPr lang="ja-JP" altLang="en-US"/>
              <a:t>が</a:t>
            </a:r>
            <a:r>
              <a:rPr lang="en-US" dirty="0"/>
              <a:t>H3（192.168.2.50）</a:t>
            </a:r>
            <a:r>
              <a:rPr lang="ja-JP" altLang="en-US"/>
              <a:t>にパケットを送信。</a:t>
            </a:r>
          </a:p>
          <a:p>
            <a:pPr marL="0" lvl="0" indent="0" algn="l" rtl="0">
              <a:spcBef>
                <a:spcPts val="0"/>
              </a:spcBef>
              <a:spcAft>
                <a:spcPts val="0"/>
              </a:spcAft>
              <a:buNone/>
            </a:pPr>
            <a:r>
              <a:rPr lang="en-US" dirty="0"/>
              <a:t>H1</a:t>
            </a:r>
            <a:r>
              <a:rPr lang="ja-JP" altLang="en-US"/>
              <a:t>はサブネットマスクで宛先</a:t>
            </a:r>
            <a:r>
              <a:rPr lang="en-US" dirty="0"/>
              <a:t>IP</a:t>
            </a:r>
            <a:r>
              <a:rPr lang="ja-JP" altLang="en-US"/>
              <a:t>が異なるネットワークにあると判断し、デフォルトゲートウェイであるルーターにパケットを送信。</a:t>
            </a:r>
          </a:p>
          <a:p>
            <a:pPr marL="0" lvl="0" indent="0" algn="l" rtl="0">
              <a:spcBef>
                <a:spcPts val="0"/>
              </a:spcBef>
              <a:spcAft>
                <a:spcPts val="0"/>
              </a:spcAft>
              <a:buNone/>
            </a:pPr>
            <a:r>
              <a:rPr lang="ja-JP" altLang="en-US"/>
              <a:t>ルーターは宛先</a:t>
            </a:r>
            <a:r>
              <a:rPr lang="en-US" dirty="0"/>
              <a:t>IP</a:t>
            </a:r>
            <a:r>
              <a:rPr lang="ja-JP" altLang="en-US"/>
              <a:t>を確認し、</a:t>
            </a:r>
            <a:r>
              <a:rPr lang="en-US" dirty="0"/>
              <a:t>Fast Ethernet 0/2</a:t>
            </a:r>
            <a:r>
              <a:rPr lang="ja-JP" altLang="en-US"/>
              <a:t>インターフェースから</a:t>
            </a:r>
            <a:r>
              <a:rPr lang="en-US" altLang="ja-JP" dirty="0"/>
              <a:t>192.168.2.0</a:t>
            </a:r>
            <a:r>
              <a:rPr lang="ja-JP" altLang="en-US"/>
              <a:t>ネットワークにパケットを転送することを決定。</a:t>
            </a:r>
          </a:p>
          <a:p>
            <a:pPr marL="0" lvl="0" indent="0" algn="l" rtl="0">
              <a:spcBef>
                <a:spcPts val="0"/>
              </a:spcBef>
              <a:spcAft>
                <a:spcPts val="0"/>
              </a:spcAft>
              <a:buNone/>
            </a:pPr>
            <a:r>
              <a:rPr lang="ja-JP" altLang="en-US"/>
              <a:t>ルーターは新しいイーサネットフレームを作成し、宛先</a:t>
            </a:r>
            <a:r>
              <a:rPr lang="en-US" dirty="0"/>
              <a:t>MAC</a:t>
            </a:r>
            <a:r>
              <a:rPr lang="ja-JP" altLang="en-US"/>
              <a:t>アドレスとして「</a:t>
            </a:r>
            <a:r>
              <a:rPr lang="en-US" dirty="0"/>
              <a:t>CCCC」</a:t>
            </a:r>
            <a:r>
              <a:rPr lang="ja-JP" altLang="en-US"/>
              <a:t>を設定。</a:t>
            </a:r>
          </a:p>
          <a:p>
            <a:pPr marL="0" lvl="0" indent="0" algn="l" rtl="0">
              <a:spcBef>
                <a:spcPts val="0"/>
              </a:spcBef>
              <a:spcAft>
                <a:spcPts val="0"/>
              </a:spcAft>
              <a:buNone/>
            </a:pPr>
            <a:r>
              <a:rPr lang="ja-JP" altLang="en-US"/>
              <a:t>パケットが</a:t>
            </a:r>
            <a:r>
              <a:rPr lang="en-US" dirty="0"/>
              <a:t>H3</a:t>
            </a:r>
            <a:r>
              <a:rPr lang="ja-JP" altLang="en-US"/>
              <a:t>に届き、</a:t>
            </a:r>
            <a:r>
              <a:rPr lang="en-US" dirty="0"/>
              <a:t>H3</a:t>
            </a:r>
            <a:r>
              <a:rPr lang="ja-JP" altLang="en-US"/>
              <a:t>が宛先であることを確認してパケットを受信。</a:t>
            </a:r>
            <a:endParaRPr dirty="0"/>
          </a:p>
        </p:txBody>
      </p:sp>
    </p:spTree>
    <p:extLst>
      <p:ext uri="{BB962C8B-B14F-4D97-AF65-F5344CB8AC3E}">
        <p14:creationId xmlns:p14="http://schemas.microsoft.com/office/powerpoint/2010/main" val="42862344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34396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DFFBE7A-48ED-8AC9-C7CF-56FDED98062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7AABFE7-A594-E2F3-B802-09A61C8195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4A886C0-3B59-1242-14B8-76025D04D9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615804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4C205135-848A-7F6C-586D-1F762B812E5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B3B38DE-4772-53B3-CF72-AA71094028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E2BC74A-6BA0-9B0C-91AD-969C2EF737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latin typeface="+mn-lt"/>
              </a:rPr>
              <a:t>14.2.4 </a:t>
            </a:r>
            <a:r>
              <a:rPr lang="ja-JP" altLang="en-US" b="1">
                <a:latin typeface="+mn-lt"/>
              </a:rPr>
              <a:t>ルーティングテーブルエントリ</a:t>
            </a:r>
          </a:p>
          <a:p>
            <a:r>
              <a:rPr lang="ja-JP" altLang="en-US">
                <a:latin typeface="+mn-lt"/>
              </a:rPr>
              <a:t>ルーターはローカルネットワークとリモートネットワーク間で情報を転送します。これを行うために、ルーターはルーティングテーブルを使用して情報を保存します。ルーティングテーブルは個々のホストのアドレスには関係せず、ネットワークのアドレスとそれらのネットワークに到達するための最適な経路を含んでいます。ルーティングテーブルへのエントリは、ネットワーク内の他のルーターから受け取った情報に基づいて動的に更新されるか、ネットワーク管理者によって手動で入力されます。ルーターはルーティングテーブルを使用して、メッセージを目的の宛先に転送するためにどのインターフェースを使用するかを決定します。</a:t>
            </a:r>
          </a:p>
          <a:p>
            <a:r>
              <a:rPr lang="ja-JP" altLang="en-US">
                <a:latin typeface="+mn-lt"/>
              </a:rPr>
              <a:t>ルーターがメッセージの転送先を判断できない場合、そのメッセージは破棄されます。ネットワーク管理者は、宛先ネットワークがルーティングテーブルに存在しないためにパケットが破棄されないよう、ルーティングテーブルに静的なデフォルトルートを設定します。デフォルトルートは、未知の宛先</a:t>
            </a:r>
            <a:r>
              <a:rPr lang="en-US" dirty="0">
                <a:latin typeface="+mn-lt"/>
              </a:rPr>
              <a:t>IP</a:t>
            </a:r>
            <a:r>
              <a:rPr lang="ja-JP" altLang="en-US">
                <a:latin typeface="+mn-lt"/>
              </a:rPr>
              <a:t>ネットワークアドレスを含むパケットをルーターが転送するためのインターフェースです。このデフォルトルートは通常、パケットを最終目的地のネットワークに向けて転送できる別のルーターに接続されています。</a:t>
            </a:r>
          </a:p>
          <a:p>
            <a:r>
              <a:rPr lang="en-US" b="1" dirty="0">
                <a:latin typeface="+mn-lt"/>
              </a:rPr>
              <a:t>Summary:</a:t>
            </a:r>
          </a:p>
          <a:p>
            <a:pPr>
              <a:buFont typeface="Arial" panose="020B0604020202020204" pitchFamily="34" charset="0"/>
              <a:buChar char="•"/>
            </a:pPr>
            <a:r>
              <a:rPr lang="ja-JP" altLang="en-US">
                <a:latin typeface="+mn-lt"/>
              </a:rPr>
              <a:t>ルーターは、ローカルおよびリモートネットワーク間で情報を転送するためにルーティングテーブルを使用します。</a:t>
            </a:r>
          </a:p>
          <a:p>
            <a:pPr>
              <a:buFont typeface="Arial" panose="020B0604020202020204" pitchFamily="34" charset="0"/>
              <a:buChar char="•"/>
            </a:pPr>
            <a:r>
              <a:rPr lang="ja-JP" altLang="en-US">
                <a:latin typeface="+mn-lt"/>
              </a:rPr>
              <a:t>ルーティングテーブルには、各ネットワークのアドレスと最適な経路が含まれており、ホストの個別アドレスは扱いません。</a:t>
            </a:r>
          </a:p>
          <a:p>
            <a:pPr>
              <a:buFont typeface="Arial" panose="020B0604020202020204" pitchFamily="34" charset="0"/>
              <a:buChar char="•"/>
            </a:pPr>
            <a:r>
              <a:rPr lang="ja-JP" altLang="en-US">
                <a:latin typeface="+mn-lt"/>
              </a:rPr>
              <a:t>エントリの追加方法は</a:t>
            </a:r>
            <a:r>
              <a:rPr lang="en-US" altLang="ja-JP" dirty="0">
                <a:latin typeface="+mn-lt"/>
              </a:rPr>
              <a:t>2</a:t>
            </a:r>
            <a:r>
              <a:rPr lang="ja-JP" altLang="en-US">
                <a:latin typeface="+mn-lt"/>
              </a:rPr>
              <a:t>つあり、他のルーターからの情報で動的に更新される場合と、管理者が手動で設定する場合があります。</a:t>
            </a:r>
          </a:p>
          <a:p>
            <a:pPr>
              <a:buFont typeface="Arial" panose="020B0604020202020204" pitchFamily="34" charset="0"/>
              <a:buChar char="•"/>
            </a:pPr>
            <a:r>
              <a:rPr lang="ja-JP" altLang="en-US">
                <a:latin typeface="+mn-lt"/>
              </a:rPr>
              <a:t>宛先の経路が分からない場合、ルーターはデフォルトルートを使用して転送を行います。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579422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6C8201E-3FE4-2C8F-A7F6-B317FC71547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18260CA-80E6-5E0E-51B9-D80134EE43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06EFCF8-462E-7028-66F1-F697D48DE8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687625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1A098E2-B914-0D08-AF73-D2C5AB5AFDC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871299F-87E9-94C0-6604-5258E954B0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DA9CBCD-84B4-FCB1-E7DE-2B90852CEF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14.2.5 </a:t>
            </a:r>
            <a:r>
              <a:rPr lang="ja-JP" altLang="en-US" b="1"/>
              <a:t>デフォルトゲートウェイ</a:t>
            </a:r>
          </a:p>
          <a:p>
            <a:r>
              <a:rPr lang="ja-JP" altLang="en-US"/>
              <a:t>ホストがリモートネットワーク上の宛先にメッセージを送信する方法は、同じローカルネットワーク上でメッセージを送信する方法とは異なります。ホストが同じネットワーク内の別のホストにメッセージを送信する場合、メッセージを直接転送します。ホストは</a:t>
            </a:r>
            <a:r>
              <a:rPr lang="en-US" dirty="0"/>
              <a:t>ARP</a:t>
            </a:r>
            <a:r>
              <a:rPr lang="ja-JP" altLang="en-US"/>
              <a:t>を使用して宛先ホストの</a:t>
            </a:r>
            <a:r>
              <a:rPr lang="en-US" dirty="0"/>
              <a:t>MAC</a:t>
            </a:r>
            <a:r>
              <a:rPr lang="ja-JP" altLang="en-US"/>
              <a:t>アドレスを調べます。</a:t>
            </a:r>
            <a:r>
              <a:rPr lang="en-US" dirty="0"/>
              <a:t>IPv4</a:t>
            </a:r>
            <a:r>
              <a:rPr lang="ja-JP" altLang="en-US"/>
              <a:t>パケットには宛先の</a:t>
            </a:r>
            <a:r>
              <a:rPr lang="en-US" dirty="0"/>
              <a:t>IPv4</a:t>
            </a:r>
            <a:r>
              <a:rPr lang="ja-JP" altLang="en-US"/>
              <a:t>アドレスが含まれており、そのパケットを宛先の</a:t>
            </a:r>
            <a:r>
              <a:rPr lang="en-US" dirty="0"/>
              <a:t>MAC</a:t>
            </a:r>
            <a:r>
              <a:rPr lang="ja-JP" altLang="en-US"/>
              <a:t>アドレスを含むフレームにカプセル化して転送します。</a:t>
            </a:r>
          </a:p>
          <a:p>
            <a:r>
              <a:rPr lang="ja-JP" altLang="en-US"/>
              <a:t>一方、ホストがリモートネットワークにメッセージを送信する必要がある場合、ルーターを使用しなければなりません。ホストは宛先ホストの</a:t>
            </a:r>
            <a:r>
              <a:rPr lang="en-US" dirty="0"/>
              <a:t>IP</a:t>
            </a:r>
            <a:r>
              <a:rPr lang="ja-JP" altLang="en-US"/>
              <a:t>アドレスをパケットに含めますが、フレームにカプセル化する際には、ルーターの</a:t>
            </a:r>
            <a:r>
              <a:rPr lang="en-US" dirty="0"/>
              <a:t>MAC</a:t>
            </a:r>
            <a:r>
              <a:rPr lang="ja-JP" altLang="en-US"/>
              <a:t>アドレスを宛先として使用します。この方法で、ルーターは</a:t>
            </a:r>
            <a:r>
              <a:rPr lang="en-US" dirty="0"/>
              <a:t>MAC</a:t>
            </a:r>
            <a:r>
              <a:rPr lang="ja-JP" altLang="en-US"/>
              <a:t>アドレスに基づいてフレームを受信して受け入れます。</a:t>
            </a:r>
          </a:p>
          <a:p>
            <a:r>
              <a:rPr lang="ja-JP" altLang="en-US"/>
              <a:t>では、送信元ホストはどのようにしてルーターの</a:t>
            </a:r>
            <a:r>
              <a:rPr lang="en-US" dirty="0"/>
              <a:t>MAC</a:t>
            </a:r>
            <a:r>
              <a:rPr lang="ja-JP" altLang="en-US"/>
              <a:t>アドレスを判断するのでしょうか？ホストは、</a:t>
            </a:r>
            <a:r>
              <a:rPr lang="en-US" dirty="0"/>
              <a:t>TCP/IP</a:t>
            </a:r>
            <a:r>
              <a:rPr lang="ja-JP" altLang="en-US"/>
              <a:t>設定で構成されたデフォルトゲートウェイアドレスを通じてルーターの</a:t>
            </a:r>
            <a:r>
              <a:rPr lang="en-US" dirty="0"/>
              <a:t>IPv4</a:t>
            </a:r>
            <a:r>
              <a:rPr lang="ja-JP" altLang="en-US"/>
              <a:t>アドレスを取得します。デフォルトゲートウェイアドレスは、送信元ホストと同じローカルネットワークに接続されたルーターインターフェースのアドレスです。ローカルネットワーク上のすべてのホストは、このデフォルトゲートウェイアドレスを使用してルーターにメッセージを送信します。ホストがデフォルトゲートウェイの</a:t>
            </a:r>
            <a:r>
              <a:rPr lang="en-US" dirty="0"/>
              <a:t>IPv4</a:t>
            </a:r>
            <a:r>
              <a:rPr lang="ja-JP" altLang="en-US"/>
              <a:t>アドレスを知っている場合、</a:t>
            </a:r>
            <a:r>
              <a:rPr lang="en-US" dirty="0"/>
              <a:t>ARP</a:t>
            </a:r>
            <a:r>
              <a:rPr lang="ja-JP" altLang="en-US"/>
              <a:t>を使って</a:t>
            </a:r>
            <a:r>
              <a:rPr lang="en-US" dirty="0"/>
              <a:t>MAC</a:t>
            </a:r>
            <a:r>
              <a:rPr lang="ja-JP" altLang="en-US"/>
              <a:t>アドレスを特定できます。そして、ルーターの</a:t>
            </a:r>
            <a:r>
              <a:rPr lang="en-US" dirty="0"/>
              <a:t>MAC</a:t>
            </a:r>
            <a:r>
              <a:rPr lang="ja-JP" altLang="en-US"/>
              <a:t>アドレスがフレームに設定され、リモートネットワークに向けて送信されます。</a:t>
            </a:r>
          </a:p>
          <a:p>
            <a:r>
              <a:rPr lang="ja-JP" altLang="en-US"/>
              <a:t>ローカルネットワーク上の各ホストに正しいデフォルトゲートウェイが構成されていることが重要です。ホストの</a:t>
            </a:r>
            <a:r>
              <a:rPr lang="en-US" dirty="0"/>
              <a:t>TCP/IP</a:t>
            </a:r>
            <a:r>
              <a:rPr lang="ja-JP" altLang="en-US"/>
              <a:t>設定にデフォルトゲートウェイが構成されていない場合や、誤ったデフォルトゲートウェイが指定されている場合、リモートネットワーク上のホスト宛てのメッセージは配信できません。</a:t>
            </a:r>
          </a:p>
          <a:p>
            <a:r>
              <a:rPr lang="en-US" b="1" dirty="0"/>
              <a:t>Summary:</a:t>
            </a:r>
          </a:p>
          <a:p>
            <a:pPr>
              <a:buFont typeface="Arial" panose="020B0604020202020204" pitchFamily="34" charset="0"/>
              <a:buChar char="•"/>
            </a:pPr>
            <a:r>
              <a:rPr lang="ja-JP" altLang="en-US"/>
              <a:t>同じローカルネットワーク上のホストには直接メッセージを送信し、</a:t>
            </a:r>
            <a:r>
              <a:rPr lang="en-US" dirty="0"/>
              <a:t>ARP</a:t>
            </a:r>
            <a:r>
              <a:rPr lang="ja-JP" altLang="en-US"/>
              <a:t>を使用して</a:t>
            </a:r>
            <a:r>
              <a:rPr lang="en-US" dirty="0"/>
              <a:t>MAC</a:t>
            </a:r>
            <a:r>
              <a:rPr lang="ja-JP" altLang="en-US"/>
              <a:t>アドレスを確認します。</a:t>
            </a:r>
          </a:p>
          <a:p>
            <a:pPr>
              <a:buFont typeface="Arial" panose="020B0604020202020204" pitchFamily="34" charset="0"/>
              <a:buChar char="•"/>
            </a:pPr>
            <a:r>
              <a:rPr lang="ja-JP" altLang="en-US"/>
              <a:t>リモートネットワークへの送信時には、ルーターが必要で、パケットには宛先</a:t>
            </a:r>
            <a:r>
              <a:rPr lang="en-US" dirty="0"/>
              <a:t>IP</a:t>
            </a:r>
            <a:r>
              <a:rPr lang="ja-JP" altLang="en-US"/>
              <a:t>を含み、フレームの宛先</a:t>
            </a:r>
            <a:r>
              <a:rPr lang="en-US" dirty="0"/>
              <a:t>MAC</a:t>
            </a:r>
            <a:r>
              <a:rPr lang="ja-JP" altLang="en-US"/>
              <a:t>アドレスはルーターのものを設定します。</a:t>
            </a:r>
          </a:p>
          <a:p>
            <a:pPr>
              <a:buFont typeface="Arial" panose="020B0604020202020204" pitchFamily="34" charset="0"/>
              <a:buChar char="•"/>
            </a:pPr>
            <a:r>
              <a:rPr lang="ja-JP" altLang="en-US"/>
              <a:t>ホストは、</a:t>
            </a:r>
            <a:r>
              <a:rPr lang="en-US" dirty="0"/>
              <a:t>TCP/IP</a:t>
            </a:r>
            <a:r>
              <a:rPr lang="ja-JP" altLang="en-US"/>
              <a:t>設定のデフォルトゲートウェイアドレスを使用して、ルーターの</a:t>
            </a:r>
            <a:r>
              <a:rPr lang="en-US" dirty="0"/>
              <a:t>IP</a:t>
            </a:r>
            <a:r>
              <a:rPr lang="ja-JP" altLang="en-US"/>
              <a:t>と</a:t>
            </a:r>
            <a:r>
              <a:rPr lang="en-US" dirty="0"/>
              <a:t>MAC</a:t>
            </a:r>
            <a:r>
              <a:rPr lang="ja-JP" altLang="en-US"/>
              <a:t>アドレスを取得します。</a:t>
            </a:r>
          </a:p>
          <a:p>
            <a:pPr>
              <a:buFont typeface="Arial" panose="020B0604020202020204" pitchFamily="34" charset="0"/>
              <a:buChar char="•"/>
            </a:pPr>
            <a:r>
              <a:rPr lang="ja-JP" altLang="en-US"/>
              <a:t>デフォルトゲートウェイが正しく設定されていない場合、リモートネットワークへのメッセージ配信ができません。</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930705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2A5F781-C348-459C-8B74-A051E664317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362510A-0576-6981-1578-10B64360F3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43D348A-47CF-D7CF-EA31-0520073C0A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827538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BBF7085-5190-B445-BB40-7E3F973AA5E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3E8E3A0-C073-28CB-D399-F2128AB46C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B224B0B-7FBD-A206-EB5C-0D53C21055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449884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7BB8BD0-206A-3860-9EEC-3077186EFF1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E778E0D-BC13-0A4D-E028-CA0C75C94E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8C3911C-BC96-BBC9-0822-46757A16FA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83792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83C4BDE-F7D1-C3F1-8079-F67731FF71D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36753EB-BCCF-1AA3-E275-23C59C432F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A668C44-8813-9969-A9C5-C6E42BFDFC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ルーターがパケットをどのインターフェースに転送するかを決定するために、</a:t>
            </a:r>
            <a:r>
              <a:rPr lang="en-US" dirty="0"/>
              <a:t>IP</a:t>
            </a:r>
            <a:r>
              <a:rPr lang="ja-JP" altLang="en-US"/>
              <a:t>パケットのどの情報を使用しますか？</a:t>
            </a:r>
          </a:p>
          <a:p>
            <a:pPr>
              <a:buFont typeface="Arial" panose="020B0604020202020204" pitchFamily="34" charset="0"/>
              <a:buChar char="•"/>
            </a:pPr>
            <a:r>
              <a:rPr lang="ja-JP" altLang="en-US"/>
              <a:t>送信元</a:t>
            </a:r>
            <a:r>
              <a:rPr lang="en-US" dirty="0"/>
              <a:t>IP</a:t>
            </a:r>
            <a:r>
              <a:rPr lang="ja-JP" altLang="en-US"/>
              <a:t>アドレス</a:t>
            </a:r>
          </a:p>
          <a:p>
            <a:pPr>
              <a:buFont typeface="Arial" panose="020B0604020202020204" pitchFamily="34" charset="0"/>
              <a:buChar char="•"/>
            </a:pPr>
            <a:r>
              <a:rPr lang="ja-JP" altLang="en-US"/>
              <a:t>宛先</a:t>
            </a:r>
            <a:r>
              <a:rPr lang="en-US" dirty="0"/>
              <a:t>IP</a:t>
            </a:r>
            <a:r>
              <a:rPr lang="ja-JP" altLang="en-US"/>
              <a:t>アドレス</a:t>
            </a:r>
          </a:p>
          <a:p>
            <a:pPr>
              <a:buFont typeface="Arial" panose="020B0604020202020204" pitchFamily="34" charset="0"/>
              <a:buChar char="•"/>
            </a:pPr>
            <a:r>
              <a:rPr lang="ja-JP" altLang="en-US"/>
              <a:t>送信元</a:t>
            </a:r>
            <a:r>
              <a:rPr lang="en-US" dirty="0"/>
              <a:t>MAC</a:t>
            </a:r>
            <a:r>
              <a:rPr lang="ja-JP" altLang="en-US"/>
              <a:t>アドレス</a:t>
            </a:r>
          </a:p>
          <a:p>
            <a:pPr>
              <a:buFont typeface="Arial" panose="020B0604020202020204" pitchFamily="34" charset="0"/>
              <a:buChar char="•"/>
            </a:pPr>
            <a:r>
              <a:rPr lang="ja-JP" altLang="en-US"/>
              <a:t>宛先</a:t>
            </a:r>
            <a:r>
              <a:rPr lang="en-US" dirty="0"/>
              <a:t>MAC</a:t>
            </a:r>
            <a:r>
              <a:rPr lang="ja-JP" altLang="en-US"/>
              <a:t>アドレス</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3827982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9B533CA-A5B9-264A-7770-94C5181889D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4822513-C9B9-CD97-8738-B1E70FF8A4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8C719D4-BACC-8E6A-FF6A-49291BAE42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ホスト</a:t>
            </a:r>
            <a:r>
              <a:rPr lang="en-US" dirty="0"/>
              <a:t>A</a:t>
            </a:r>
            <a:r>
              <a:rPr lang="ja-JP" altLang="en-US"/>
              <a:t>がホスト</a:t>
            </a:r>
            <a:r>
              <a:rPr lang="en-US" dirty="0"/>
              <a:t>B</a:t>
            </a:r>
            <a:r>
              <a:rPr lang="ja-JP" altLang="en-US"/>
              <a:t>に送信する</a:t>
            </a:r>
            <a:r>
              <a:rPr lang="en-US" dirty="0"/>
              <a:t>IP</a:t>
            </a:r>
            <a:r>
              <a:rPr lang="ja-JP" altLang="en-US"/>
              <a:t>パケットを持っており、ホスト</a:t>
            </a:r>
            <a:r>
              <a:rPr lang="en-US" dirty="0"/>
              <a:t>A</a:t>
            </a:r>
            <a:r>
              <a:rPr lang="ja-JP" altLang="en-US"/>
              <a:t>がホスト</a:t>
            </a:r>
            <a:r>
              <a:rPr lang="en-US" dirty="0"/>
              <a:t>B</a:t>
            </a:r>
            <a:r>
              <a:rPr lang="ja-JP" altLang="en-US"/>
              <a:t>が異なるネットワーク上にあると判断した場合、ホスト</a:t>
            </a:r>
            <a:r>
              <a:rPr lang="en-US" dirty="0"/>
              <a:t>A</a:t>
            </a:r>
            <a:r>
              <a:rPr lang="ja-JP" altLang="en-US"/>
              <a:t>はその</a:t>
            </a:r>
            <a:r>
              <a:rPr lang="en-US" dirty="0"/>
              <a:t>IP</a:t>
            </a:r>
            <a:r>
              <a:rPr lang="ja-JP" altLang="en-US"/>
              <a:t>パケットをデフォルトゲートウェイの宛先</a:t>
            </a:r>
            <a:r>
              <a:rPr lang="en-US" dirty="0"/>
              <a:t>MAC</a:t>
            </a:r>
            <a:r>
              <a:rPr lang="ja-JP" altLang="en-US"/>
              <a:t>アドレスを持つイーサネットフレームにカプセル化します。</a:t>
            </a:r>
            <a:endParaRPr dirty="0"/>
          </a:p>
        </p:txBody>
      </p:sp>
    </p:spTree>
    <p:extLst>
      <p:ext uri="{BB962C8B-B14F-4D97-AF65-F5344CB8AC3E}">
        <p14:creationId xmlns:p14="http://schemas.microsoft.com/office/powerpoint/2010/main" val="26487428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F403D9F-EA50-C224-3D48-1552FC5F1A8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F7D7759-60BE-8588-F888-EC00B8B71E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5A5FCCC-DC82-6AEF-834D-4FD8688D75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デフォルトルートは、ルーターが以下のパケットを転送するためのインターフェースです：</a:t>
            </a:r>
          </a:p>
          <a:p>
            <a:pPr>
              <a:buFont typeface="Arial" panose="020B0604020202020204" pitchFamily="34" charset="0"/>
              <a:buChar char="•"/>
            </a:pPr>
            <a:r>
              <a:rPr lang="ja-JP" altLang="en-US"/>
              <a:t>ルーターのルーティングテーブルに存在しない宛先</a:t>
            </a:r>
            <a:r>
              <a:rPr lang="en-US" dirty="0"/>
              <a:t>IP</a:t>
            </a:r>
            <a:r>
              <a:rPr lang="ja-JP" altLang="en-US"/>
              <a:t>ネットワークアドレスを含むパケット</a:t>
            </a:r>
          </a:p>
          <a:p>
            <a:pPr>
              <a:buFont typeface="Arial" panose="020B0604020202020204" pitchFamily="34" charset="0"/>
              <a:buChar char="•"/>
            </a:pPr>
            <a:r>
              <a:rPr lang="ja-JP" altLang="en-US"/>
              <a:t>すべてのパケット</a:t>
            </a:r>
          </a:p>
          <a:p>
            <a:pPr>
              <a:buFont typeface="Arial" panose="020B0604020202020204" pitchFamily="34" charset="0"/>
              <a:buChar char="•"/>
            </a:pPr>
            <a:r>
              <a:rPr lang="ja-JP" altLang="en-US"/>
              <a:t>ルーターのルーティングテーブルに存在しない送信元</a:t>
            </a:r>
            <a:r>
              <a:rPr lang="en-US" dirty="0"/>
              <a:t>IP</a:t>
            </a:r>
            <a:r>
              <a:rPr lang="ja-JP" altLang="en-US"/>
              <a:t>ネットワークアドレスを含むパケット</a:t>
            </a:r>
          </a:p>
          <a:p>
            <a:pPr>
              <a:buFont typeface="Arial" panose="020B0604020202020204" pitchFamily="34" charset="0"/>
              <a:buChar char="•"/>
            </a:pPr>
            <a:r>
              <a:rPr lang="ja-JP" altLang="en-US"/>
              <a:t>ホストが</a:t>
            </a:r>
            <a:r>
              <a:rPr lang="en-US" dirty="0"/>
              <a:t>ARP</a:t>
            </a:r>
            <a:r>
              <a:rPr lang="ja-JP" altLang="en-US"/>
              <a:t>リプライを受信しない場合の任意のパケット</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34225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71725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7411C8D-2A87-0C6C-B15D-85E2EF784AC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DAFC266-1007-980A-D832-2A0FBBDAA9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FC14E3F-EF85-89EB-064A-BC26501166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ホストがデフォルトゲートウェイにパケットを送信するのは、以下の場合です：</a:t>
            </a:r>
          </a:p>
          <a:p>
            <a:pPr>
              <a:buFont typeface="Arial" panose="020B0604020202020204" pitchFamily="34" charset="0"/>
              <a:buChar char="•"/>
            </a:pPr>
            <a:r>
              <a:rPr lang="ja-JP" altLang="en-US"/>
              <a:t>すべてのパケット</a:t>
            </a:r>
          </a:p>
          <a:p>
            <a:pPr>
              <a:buFont typeface="Arial" panose="020B0604020202020204" pitchFamily="34" charset="0"/>
              <a:buChar char="•"/>
            </a:pPr>
            <a:r>
              <a:rPr lang="ja-JP" altLang="en-US"/>
              <a:t>宛先</a:t>
            </a:r>
            <a:r>
              <a:rPr lang="en-US" dirty="0"/>
              <a:t>IP</a:t>
            </a:r>
            <a:r>
              <a:rPr lang="ja-JP" altLang="en-US"/>
              <a:t>アドレスが異なるネットワーク上にある場合</a:t>
            </a:r>
          </a:p>
          <a:p>
            <a:pPr>
              <a:buFont typeface="Arial" panose="020B0604020202020204" pitchFamily="34" charset="0"/>
              <a:buChar char="•"/>
            </a:pPr>
            <a:r>
              <a:rPr lang="en-US" dirty="0"/>
              <a:t>ARP</a:t>
            </a:r>
            <a:r>
              <a:rPr lang="ja-JP" altLang="en-US"/>
              <a:t>リプライを受信しない場合</a:t>
            </a:r>
          </a:p>
          <a:p>
            <a:pPr>
              <a:buFont typeface="Arial" panose="020B0604020202020204" pitchFamily="34" charset="0"/>
              <a:buChar char="•"/>
            </a:pPr>
            <a:r>
              <a:rPr lang="ja-JP" altLang="en-US"/>
              <a:t>送信元</a:t>
            </a:r>
            <a:r>
              <a:rPr lang="en-US" dirty="0"/>
              <a:t>IP</a:t>
            </a:r>
            <a:r>
              <a:rPr lang="ja-JP" altLang="en-US"/>
              <a:t>アドレスが異なるネットワーク上にある場合</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332488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2390BF4-D923-9C5D-4DDC-D8BDD9FC939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7065DF8-3B31-E3BC-F320-03413461DB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29175F7-5E35-540A-002E-4375341769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9525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66777A4-44B3-9EF4-D4A1-D98819836E7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5A64580-AE2A-AA88-3EAB-0361029A04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DDC33A7-3C0E-52A6-6988-8539E82A53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0176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8FCE8AA-A6D5-1267-7ED2-26229C341D0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6AA5246-9B19-D622-0559-87240C5D97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811D474-A8FF-24D4-3445-2FB7B3720C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7079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8FCE8AA-A6D5-1267-7ED2-26229C341D0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6AA5246-9B19-D622-0559-87240C5D97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811D474-A8FF-24D4-3445-2FB7B3720C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a:t>
            </a:r>
            <a:r>
              <a:rPr lang="ja-JP" altLang="en-US" b="1"/>
              <a:t>つのローカルセグメントにすべてのホストを配置</a:t>
            </a:r>
          </a:p>
          <a:p>
            <a:r>
              <a:rPr lang="ja-JP" altLang="en-US"/>
              <a:t>すべてのホストを</a:t>
            </a:r>
            <a:r>
              <a:rPr lang="en-US" altLang="ja-JP" dirty="0"/>
              <a:t>1</a:t>
            </a:r>
            <a:r>
              <a:rPr lang="ja-JP" altLang="en-US"/>
              <a:t>つのローカルネットワークに配置すると、他のすべてのホストから認識されます。これは、</a:t>
            </a:r>
            <a:r>
              <a:rPr lang="en-US" altLang="ja-JP" dirty="0"/>
              <a:t>1</a:t>
            </a:r>
            <a:r>
              <a:rPr lang="ja-JP" altLang="en-US"/>
              <a:t>つのブロードキャストドメインがあり、ホストが</a:t>
            </a:r>
            <a:r>
              <a:rPr lang="en-US" dirty="0"/>
              <a:t>ARP</a:t>
            </a:r>
            <a:r>
              <a:rPr lang="ja-JP" altLang="en-US"/>
              <a:t>を使用して相互を見つけるからです。</a:t>
            </a:r>
          </a:p>
          <a:p>
            <a:r>
              <a:rPr lang="ja-JP" altLang="en-US"/>
              <a:t>シンプルなネットワーク設計では、すべてのホストを単一のローカルネットワーク内に配置するのが有益な場合があります。しかし、ネットワークが大規模になると、トラフィックの増加によりネットワークパフォーマンスと速度が低下します。この場合、一部のホストをリモートネットワークに移動することが有益です。</a:t>
            </a:r>
          </a:p>
          <a:p>
            <a:r>
              <a:rPr lang="ja-JP" altLang="en-US" b="1"/>
              <a:t>単一のローカルセグメントの利点</a:t>
            </a:r>
            <a:r>
              <a:rPr lang="en-US" altLang="ja-JP" dirty="0"/>
              <a:t>:</a:t>
            </a:r>
          </a:p>
          <a:p>
            <a:pPr>
              <a:buFont typeface="Arial" panose="020B0604020202020204" pitchFamily="34" charset="0"/>
              <a:buChar char="•"/>
            </a:pPr>
            <a:r>
              <a:rPr lang="ja-JP" altLang="en-US"/>
              <a:t>シンプルなネットワークに適している</a:t>
            </a:r>
          </a:p>
          <a:p>
            <a:pPr>
              <a:buFont typeface="Arial" panose="020B0604020202020204" pitchFamily="34" charset="0"/>
              <a:buChar char="•"/>
            </a:pPr>
            <a:r>
              <a:rPr lang="ja-JP" altLang="en-US"/>
              <a:t>ネットワークが複雑にならず、コストも低い</a:t>
            </a:r>
          </a:p>
          <a:p>
            <a:pPr>
              <a:buFont typeface="Arial" panose="020B0604020202020204" pitchFamily="34" charset="0"/>
              <a:buChar char="•"/>
            </a:pPr>
            <a:r>
              <a:rPr lang="ja-JP" altLang="en-US"/>
              <a:t>他のデバイスからの「見える化」が可能</a:t>
            </a:r>
          </a:p>
          <a:p>
            <a:pPr>
              <a:buFont typeface="Arial" panose="020B0604020202020204" pitchFamily="34" charset="0"/>
              <a:buChar char="•"/>
            </a:pPr>
            <a:r>
              <a:rPr lang="ja-JP" altLang="en-US"/>
              <a:t>データ転送が速く、より直接的な通信が可能</a:t>
            </a:r>
          </a:p>
          <a:p>
            <a:pPr>
              <a:buFont typeface="Arial" panose="020B0604020202020204" pitchFamily="34" charset="0"/>
              <a:buChar char="•"/>
            </a:pPr>
            <a:r>
              <a:rPr lang="ja-JP" altLang="en-US"/>
              <a:t>デバイスのアクセスが容易</a:t>
            </a:r>
          </a:p>
          <a:p>
            <a:r>
              <a:rPr lang="ja-JP" altLang="en-US" b="1"/>
              <a:t>単一のローカルセグメントの欠点</a:t>
            </a:r>
            <a:r>
              <a:rPr lang="en-US" altLang="ja-JP" dirty="0"/>
              <a:t>:</a:t>
            </a:r>
          </a:p>
          <a:p>
            <a:pPr>
              <a:buFont typeface="Arial" panose="020B0604020202020204" pitchFamily="34" charset="0"/>
              <a:buChar char="•"/>
            </a:pPr>
            <a:r>
              <a:rPr lang="ja-JP" altLang="en-US"/>
              <a:t>すべてのホストが</a:t>
            </a:r>
            <a:r>
              <a:rPr lang="en-US" altLang="ja-JP" dirty="0"/>
              <a:t>1</a:t>
            </a:r>
            <a:r>
              <a:rPr lang="ja-JP" altLang="en-US"/>
              <a:t>つのブロードキャストドメイン内にあるため、トラフィックが増加し、ネットワークパフォーマンスが低下する可能性がある</a:t>
            </a:r>
          </a:p>
          <a:p>
            <a:pPr>
              <a:buFont typeface="Arial" panose="020B0604020202020204" pitchFamily="34" charset="0"/>
              <a:buChar char="•"/>
            </a:pPr>
            <a:r>
              <a:rPr lang="en-US" dirty="0"/>
              <a:t>QoS</a:t>
            </a:r>
            <a:r>
              <a:rPr lang="ja-JP" altLang="en-US"/>
              <a:t>の実装が難しい</a:t>
            </a:r>
          </a:p>
          <a:p>
            <a:pPr>
              <a:buFont typeface="Arial" panose="020B0604020202020204" pitchFamily="34" charset="0"/>
              <a:buChar char="•"/>
            </a:pPr>
            <a:r>
              <a:rPr lang="ja-JP" altLang="en-US"/>
              <a:t>セキュリティの実装が難しい</a:t>
            </a:r>
          </a:p>
          <a:p>
            <a:r>
              <a:rPr lang="en-US" b="1" dirty="0"/>
              <a:t>Summary:</a:t>
            </a:r>
          </a:p>
          <a:p>
            <a:pPr>
              <a:buFont typeface="Arial" panose="020B0604020202020204" pitchFamily="34" charset="0"/>
              <a:buChar char="•"/>
            </a:pPr>
            <a:r>
              <a:rPr lang="en-US" b="1" dirty="0"/>
              <a:t>1</a:t>
            </a:r>
            <a:r>
              <a:rPr lang="ja-JP" altLang="en-US" b="1"/>
              <a:t>つのローカルネットワークにホストを配置</a:t>
            </a:r>
            <a:r>
              <a:rPr lang="ja-JP" altLang="en-US"/>
              <a:t>すると、シンプルな設計とコスト削減、デバイスの簡単なアクセスが可能。</a:t>
            </a:r>
          </a:p>
          <a:p>
            <a:pPr>
              <a:buFont typeface="Arial" panose="020B0604020202020204" pitchFamily="34" charset="0"/>
              <a:buChar char="•"/>
            </a:pPr>
            <a:r>
              <a:rPr lang="ja-JP" altLang="en-US" b="1"/>
              <a:t>利点</a:t>
            </a:r>
            <a:r>
              <a:rPr lang="en-US" altLang="ja-JP" dirty="0"/>
              <a:t>:</a:t>
            </a:r>
          </a:p>
          <a:p>
            <a:pPr marL="742950" lvl="1" indent="-285750">
              <a:buFont typeface="Arial" panose="020B0604020202020204" pitchFamily="34" charset="0"/>
              <a:buChar char="•"/>
            </a:pPr>
            <a:r>
              <a:rPr lang="ja-JP" altLang="en-US"/>
              <a:t>シンプルで低コスト。</a:t>
            </a:r>
          </a:p>
          <a:p>
            <a:pPr marL="742950" lvl="1" indent="-285750">
              <a:buFont typeface="Arial" panose="020B0604020202020204" pitchFamily="34" charset="0"/>
              <a:buChar char="•"/>
            </a:pPr>
            <a:r>
              <a:rPr lang="ja-JP" altLang="en-US"/>
              <a:t>デバイス間の通信が迅速。</a:t>
            </a:r>
          </a:p>
          <a:p>
            <a:pPr>
              <a:buFont typeface="Arial" panose="020B0604020202020204" pitchFamily="34" charset="0"/>
              <a:buChar char="•"/>
            </a:pPr>
            <a:r>
              <a:rPr lang="ja-JP" altLang="en-US" b="1"/>
              <a:t>欠点</a:t>
            </a:r>
            <a:r>
              <a:rPr lang="en-US" altLang="ja-JP" dirty="0"/>
              <a:t>:</a:t>
            </a:r>
          </a:p>
          <a:p>
            <a:pPr marL="742950" lvl="1" indent="-285750">
              <a:buFont typeface="Arial" panose="020B0604020202020204" pitchFamily="34" charset="0"/>
              <a:buChar char="•"/>
            </a:pPr>
            <a:r>
              <a:rPr lang="ja-JP" altLang="en-US"/>
              <a:t>トラフィック増加でネットワーク性能が低下。</a:t>
            </a:r>
          </a:p>
          <a:p>
            <a:pPr marL="742950" lvl="1" indent="-285750">
              <a:buFont typeface="Arial" panose="020B0604020202020204" pitchFamily="34" charset="0"/>
              <a:buChar char="•"/>
            </a:pPr>
            <a:r>
              <a:rPr lang="en-US" dirty="0"/>
              <a:t>QoS</a:t>
            </a:r>
            <a:r>
              <a:rPr lang="ja-JP" altLang="en-US"/>
              <a:t>やセキュリティの実装が難しい。</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670795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961E3F3-021F-8DEA-519C-22DABCA284B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601A090-2F76-437E-B726-0EFFC2A9F5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0301185-EECE-6130-F3AF-EB340047DA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248957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5684956-1D39-4ECC-AE9C-9BAC471227C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4C6422C4-0583-41E2-03B2-DEA9B34E8B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512B683-5EF7-26E6-272F-FADF781616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b="1"/>
              <a:t>リモートセグメントにホストを配置</a:t>
            </a:r>
          </a:p>
          <a:p>
            <a:r>
              <a:rPr lang="ja-JP" altLang="en-US"/>
              <a:t>追加のホストをリモートネットワークに配置すると、トラフィック需要の影響が減少します。しかし、異なるネットワーク上のホスト同士はルーティングを使用しなければ通信できません。ルーターはネットワーク構成を複雑にし、パケットが異なるローカルネットワーク間を移動する際に遅延を引き起こす可能性があります。</a:t>
            </a:r>
          </a:p>
          <a:p>
            <a:r>
              <a:rPr lang="ja-JP" altLang="en-US" b="1"/>
              <a:t>利点</a:t>
            </a:r>
            <a:r>
              <a:rPr lang="en-US" altLang="ja-JP" dirty="0"/>
              <a:t>:</a:t>
            </a:r>
          </a:p>
          <a:p>
            <a:pPr>
              <a:buFont typeface="Arial" panose="020B0604020202020204" pitchFamily="34" charset="0"/>
              <a:buChar char="•"/>
            </a:pPr>
            <a:r>
              <a:rPr lang="ja-JP" altLang="en-US"/>
              <a:t>より大規模で複雑なネットワークに適している</a:t>
            </a:r>
          </a:p>
          <a:p>
            <a:pPr>
              <a:buFont typeface="Arial" panose="020B0604020202020204" pitchFamily="34" charset="0"/>
              <a:buChar char="•"/>
            </a:pPr>
            <a:r>
              <a:rPr lang="ja-JP" altLang="en-US"/>
              <a:t>ブロードキャストドメインを分割し、トラフィックを減少させる</a:t>
            </a:r>
          </a:p>
          <a:p>
            <a:pPr>
              <a:buFont typeface="Arial" panose="020B0604020202020204" pitchFamily="34" charset="0"/>
              <a:buChar char="•"/>
            </a:pPr>
            <a:r>
              <a:rPr lang="ja-JP" altLang="en-US"/>
              <a:t>各セグメントのパフォーマンスを向上させることができる</a:t>
            </a:r>
          </a:p>
          <a:p>
            <a:pPr>
              <a:buFont typeface="Arial" panose="020B0604020202020204" pitchFamily="34" charset="0"/>
              <a:buChar char="•"/>
            </a:pPr>
            <a:r>
              <a:rPr lang="ja-JP" altLang="en-US"/>
              <a:t>他のローカルネットワークセグメントからマシンを「見えなく」する</a:t>
            </a:r>
          </a:p>
          <a:p>
            <a:pPr>
              <a:buFont typeface="Arial" panose="020B0604020202020204" pitchFamily="34" charset="0"/>
              <a:buChar char="•"/>
            </a:pPr>
            <a:r>
              <a:rPr lang="ja-JP" altLang="en-US"/>
              <a:t>セキュリティを向上させることができる</a:t>
            </a:r>
          </a:p>
          <a:p>
            <a:pPr>
              <a:buFont typeface="Arial" panose="020B0604020202020204" pitchFamily="34" charset="0"/>
              <a:buChar char="•"/>
            </a:pPr>
            <a:r>
              <a:rPr lang="ja-JP" altLang="en-US"/>
              <a:t>ネットワークの整理を改善できる</a:t>
            </a:r>
          </a:p>
          <a:p>
            <a:r>
              <a:rPr lang="ja-JP" altLang="en-US" b="1"/>
              <a:t>欠点</a:t>
            </a:r>
            <a:r>
              <a:rPr lang="en-US" altLang="ja-JP" dirty="0"/>
              <a:t>:</a:t>
            </a:r>
          </a:p>
          <a:p>
            <a:pPr>
              <a:buFont typeface="Arial" panose="020B0604020202020204" pitchFamily="34" charset="0"/>
              <a:buChar char="•"/>
            </a:pPr>
            <a:r>
              <a:rPr lang="ja-JP" altLang="en-US"/>
              <a:t>ルーティング（配信層）の使用が必要</a:t>
            </a:r>
          </a:p>
          <a:p>
            <a:pPr>
              <a:buFont typeface="Arial" panose="020B0604020202020204" pitchFamily="34" charset="0"/>
              <a:buChar char="•"/>
            </a:pPr>
            <a:r>
              <a:rPr lang="ja-JP" altLang="en-US"/>
              <a:t>ルーターによってセグメント間のトラフィックが遅くなる可能性がある</a:t>
            </a:r>
          </a:p>
          <a:p>
            <a:pPr>
              <a:buFont typeface="Arial" panose="020B0604020202020204" pitchFamily="34" charset="0"/>
              <a:buChar char="•"/>
            </a:pPr>
            <a:r>
              <a:rPr lang="ja-JP" altLang="en-US"/>
              <a:t>複雑性と費用が増加（ルーターが必要）</a:t>
            </a:r>
          </a:p>
          <a:p>
            <a:r>
              <a:rPr lang="ja-JP" altLang="en-US"/>
              <a:t>図解の説明</a:t>
            </a:r>
            <a:r>
              <a:rPr lang="en-US" altLang="ja-JP" dirty="0"/>
              <a:t>:</a:t>
            </a:r>
          </a:p>
          <a:p>
            <a:pPr>
              <a:buFont typeface="Arial" panose="020B0604020202020204" pitchFamily="34" charset="0"/>
              <a:buChar char="•"/>
            </a:pPr>
            <a:r>
              <a:rPr lang="en-US" altLang="ja-JP" dirty="0"/>
              <a:t>192.168.1.0</a:t>
            </a:r>
            <a:r>
              <a:rPr lang="ja-JP" altLang="en-US"/>
              <a:t>ネットワークには、ホスト</a:t>
            </a:r>
            <a:r>
              <a:rPr lang="en-US" dirty="0"/>
              <a:t>H1</a:t>
            </a:r>
            <a:r>
              <a:rPr lang="ja-JP" altLang="en-US"/>
              <a:t>から</a:t>
            </a:r>
            <a:r>
              <a:rPr lang="en-US" dirty="0"/>
              <a:t>H5</a:t>
            </a:r>
            <a:r>
              <a:rPr lang="ja-JP" altLang="en-US"/>
              <a:t>がスイッチ</a:t>
            </a:r>
            <a:r>
              <a:rPr lang="en-US" altLang="ja-JP" dirty="0"/>
              <a:t>1</a:t>
            </a:r>
            <a:r>
              <a:rPr lang="ja-JP" altLang="en-US"/>
              <a:t>に接続されています。スイッチ</a:t>
            </a:r>
            <a:r>
              <a:rPr lang="en-US" altLang="ja-JP" dirty="0"/>
              <a:t>1</a:t>
            </a:r>
            <a:r>
              <a:rPr lang="ja-JP" altLang="en-US"/>
              <a:t>はルーター</a:t>
            </a:r>
            <a:r>
              <a:rPr lang="en-US" altLang="ja-JP" dirty="0"/>
              <a:t>1</a:t>
            </a:r>
            <a:r>
              <a:rPr lang="ja-JP" altLang="en-US"/>
              <a:t>に接続され、ルーター</a:t>
            </a:r>
            <a:r>
              <a:rPr lang="en-US" altLang="ja-JP" dirty="0"/>
              <a:t>1</a:t>
            </a:r>
            <a:r>
              <a:rPr lang="ja-JP" altLang="en-US"/>
              <a:t>はスイッチ</a:t>
            </a:r>
            <a:r>
              <a:rPr lang="en-US" altLang="ja-JP" dirty="0"/>
              <a:t>2</a:t>
            </a:r>
            <a:r>
              <a:rPr lang="ja-JP" altLang="en-US"/>
              <a:t>にも接続されています。スイッチ</a:t>
            </a:r>
            <a:r>
              <a:rPr lang="en-US" altLang="ja-JP" dirty="0"/>
              <a:t>2</a:t>
            </a:r>
            <a:r>
              <a:rPr lang="ja-JP" altLang="en-US"/>
              <a:t>には、ホスト</a:t>
            </a:r>
            <a:r>
              <a:rPr lang="en-US" dirty="0"/>
              <a:t>H6</a:t>
            </a:r>
            <a:r>
              <a:rPr lang="ja-JP" altLang="en-US"/>
              <a:t>から</a:t>
            </a:r>
            <a:r>
              <a:rPr lang="en-US" dirty="0"/>
              <a:t>H10</a:t>
            </a:r>
            <a:r>
              <a:rPr lang="ja-JP" altLang="en-US"/>
              <a:t>が接続されています。</a:t>
            </a:r>
          </a:p>
          <a:p>
            <a:r>
              <a:rPr lang="en-US" b="1" dirty="0"/>
              <a:t>Summary:</a:t>
            </a:r>
          </a:p>
          <a:p>
            <a:pPr>
              <a:buFont typeface="Arial" panose="020B0604020202020204" pitchFamily="34" charset="0"/>
              <a:buChar char="•"/>
            </a:pPr>
            <a:r>
              <a:rPr lang="ja-JP" altLang="en-US" b="1"/>
              <a:t>リモートネットワークにホストを配置</a:t>
            </a:r>
            <a:r>
              <a:rPr lang="ja-JP" altLang="en-US"/>
              <a:t>することで、トラフィックの影響を軽減できるが、ルーティングが必要になる。</a:t>
            </a:r>
          </a:p>
          <a:p>
            <a:pPr>
              <a:buFont typeface="Arial" panose="020B0604020202020204" pitchFamily="34" charset="0"/>
              <a:buChar char="•"/>
            </a:pPr>
            <a:r>
              <a:rPr lang="ja-JP" altLang="en-US" b="1"/>
              <a:t>利点</a:t>
            </a:r>
            <a:r>
              <a:rPr lang="en-US" altLang="ja-JP" dirty="0"/>
              <a:t>:</a:t>
            </a:r>
          </a:p>
          <a:p>
            <a:pPr marL="742950" lvl="1" indent="-285750">
              <a:buFont typeface="Arial" panose="020B0604020202020204" pitchFamily="34" charset="0"/>
              <a:buChar char="•"/>
            </a:pPr>
            <a:r>
              <a:rPr lang="ja-JP" altLang="en-US"/>
              <a:t>大規模で複雑なネットワーク向け。</a:t>
            </a:r>
          </a:p>
          <a:p>
            <a:pPr marL="742950" lvl="1" indent="-285750">
              <a:buFont typeface="Arial" panose="020B0604020202020204" pitchFamily="34" charset="0"/>
              <a:buChar char="•"/>
            </a:pPr>
            <a:r>
              <a:rPr lang="ja-JP" altLang="en-US"/>
              <a:t>ブロードキャストドメイン分割によりトラフィック軽減。</a:t>
            </a:r>
          </a:p>
          <a:p>
            <a:pPr marL="742950" lvl="1" indent="-285750">
              <a:buFont typeface="Arial" panose="020B0604020202020204" pitchFamily="34" charset="0"/>
              <a:buChar char="•"/>
            </a:pPr>
            <a:r>
              <a:rPr lang="ja-JP" altLang="en-US"/>
              <a:t>各セグメントのパフォーマンスとセキュリティを向上。</a:t>
            </a:r>
          </a:p>
          <a:p>
            <a:pPr>
              <a:buFont typeface="Arial" panose="020B0604020202020204" pitchFamily="34" charset="0"/>
              <a:buChar char="•"/>
            </a:pPr>
            <a:r>
              <a:rPr lang="ja-JP" altLang="en-US" b="1"/>
              <a:t>欠点</a:t>
            </a:r>
            <a:r>
              <a:rPr lang="en-US" altLang="ja-JP" dirty="0"/>
              <a:t>:</a:t>
            </a:r>
          </a:p>
          <a:p>
            <a:pPr marL="742950" lvl="1" indent="-285750">
              <a:buFont typeface="Arial" panose="020B0604020202020204" pitchFamily="34" charset="0"/>
              <a:buChar char="•"/>
            </a:pPr>
            <a:r>
              <a:rPr lang="ja-JP" altLang="en-US"/>
              <a:t>ルーティングが必要で、セグメント間通信が遅くなる場合がある。</a:t>
            </a:r>
          </a:p>
          <a:p>
            <a:pPr marL="742950" lvl="1" indent="-285750">
              <a:buFont typeface="Arial" panose="020B0604020202020204" pitchFamily="34" charset="0"/>
              <a:buChar char="•"/>
            </a:pPr>
            <a:r>
              <a:rPr lang="ja-JP" altLang="en-US"/>
              <a:t>複雑さと費用が増す。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078498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9F5D0BD-E2F4-886E-A897-BE1BD78B16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D369DBD-2896-B832-5F03-0869031474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7477FFF-D4B2-F960-3E90-60E3E93200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4985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65B86238-CE23-D042-A63D-E13848407C5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FF5CEE4-6F31-67FF-89C6-CD3B4A1513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A37D8B8-EA81-700C-020A-DE485F5CBD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269323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6391731-3F2F-687E-2BF6-A0BFB5807E8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538A4CF-6FAF-8202-594F-C4611CB37E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5F4B766-766D-8BB8-0C9B-AF5530C781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2045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19948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7AB5B1C-B380-32B6-6C3D-2C3BBBB182D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920C9E9-36D9-FEAE-8A13-12AB092130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2148FA4-B570-81A7-249A-24ADA2FC35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ルーティングテーブル</a:t>
            </a:r>
          </a:p>
          <a:p>
            <a:pPr marL="0" lvl="0" indent="0" algn="l" rtl="0">
              <a:spcBef>
                <a:spcPts val="0"/>
              </a:spcBef>
              <a:spcAft>
                <a:spcPts val="0"/>
              </a:spcAft>
              <a:buNone/>
            </a:pPr>
            <a:r>
              <a:rPr lang="ja-JP" altLang="en-US"/>
              <a:t>ルーターの各ポートまたはインターフェースは、異なるローカルネットワークに接続されています。すべてのルーターは、ローカルに接続されたネットワークとそれらに接続するインターフェースのテーブルを保持してい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ルーターがフレームを受信すると、フレームをデコードして宛先</a:t>
            </a:r>
            <a:r>
              <a:rPr lang="en-US" dirty="0"/>
              <a:t>IP</a:t>
            </a:r>
            <a:r>
              <a:rPr lang="ja-JP" altLang="en-US"/>
              <a:t>アドレスを含むパケットにアクセスします。ルーターは宛先</a:t>
            </a:r>
            <a:r>
              <a:rPr lang="en-US" dirty="0"/>
              <a:t>IP</a:t>
            </a:r>
            <a:r>
              <a:rPr lang="ja-JP" altLang="en-US"/>
              <a:t>アドレスのネットワーク部分とルーティングテーブル内のネットワークを照合します。宛先ネットワークアドレスがテーブルにある場合、ルーターはパケットを新しいフレームにカプセル化して送信し、そのネットワークに接続されたインターフェースからフレームを転送します。このパケットを宛先ネットワークに転送するプロセスを「ルーティング」と呼び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ルーターはパケットを以下の</a:t>
            </a:r>
            <a:r>
              <a:rPr lang="en-US" altLang="ja-JP" dirty="0"/>
              <a:t>2</a:t>
            </a:r>
            <a:r>
              <a:rPr lang="ja-JP" altLang="en-US"/>
              <a:t>つの場所のいずれかに転送します：宛先ホストがある直接接続されたネットワーク、または宛先ホストに到達する経路上の別のルーターです。ルーターがフレームをカプセル化してルーティングインターフェースから転送する際には、宛先</a:t>
            </a:r>
            <a:r>
              <a:rPr lang="en-US" dirty="0"/>
              <a:t>MAC</a:t>
            </a:r>
            <a:r>
              <a:rPr lang="ja-JP" altLang="en-US"/>
              <a:t>アドレスを含める必要があります。ルーターが別のルーターにパケットを転送する場合、接続されているルーターの</a:t>
            </a:r>
            <a:r>
              <a:rPr lang="en-US" dirty="0"/>
              <a:t>MAC</a:t>
            </a:r>
            <a:r>
              <a:rPr lang="ja-JP" altLang="en-US"/>
              <a:t>アドレスを使用します。これらの</a:t>
            </a:r>
            <a:r>
              <a:rPr lang="en-US" dirty="0"/>
              <a:t>MAC</a:t>
            </a:r>
            <a:r>
              <a:rPr lang="ja-JP" altLang="en-US"/>
              <a:t>アドレスは</a:t>
            </a:r>
            <a:r>
              <a:rPr lang="en-US" dirty="0"/>
              <a:t>ARP</a:t>
            </a:r>
            <a:r>
              <a:rPr lang="ja-JP" altLang="en-US"/>
              <a:t>テーブルから取得されます。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ホストは、</a:t>
            </a:r>
            <a:r>
              <a:rPr lang="en-US" dirty="0"/>
              <a:t>TCP/IP</a:t>
            </a:r>
            <a:r>
              <a:rPr lang="ja-JP" altLang="en-US"/>
              <a:t>設定に構成されたデフォルトゲートウェイアドレスを介してルーターの</a:t>
            </a:r>
            <a:r>
              <a:rPr lang="en-US" dirty="0"/>
              <a:t>IPv4</a:t>
            </a:r>
            <a:r>
              <a:rPr lang="ja-JP" altLang="en-US"/>
              <a:t>アドレスを取得します。このデフォルトゲートウェイアドレスは、送信元ホストと同じローカルネットワークに接続されたルーターインターフェースのアドレスです。ローカルネットワーク上のすべてのホストは、このデフォルトゲートウェイアドレスを使用してルーターにメッセージを送信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ルーティングテーブルにはネットワークのアドレスと、それらのネットワークに到達するための最適な経路が含まれています。テーブルへのエントリは、ネットワーク内の他のルーターから受信した情報に基づいて動的に更新されるか、ネットワーク管理者によって手動で入力され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ja-JP" altLang="en-US"/>
              <a:t>ルーターは各ポートを異なるローカルネットワークに接続し、ルーティングテーブルに接続されたネットワークとインターフェースの情報を保持。</a:t>
            </a:r>
          </a:p>
          <a:p>
            <a:pPr marL="0" lvl="0" indent="0" algn="l" rtl="0">
              <a:spcBef>
                <a:spcPts val="0"/>
              </a:spcBef>
              <a:spcAft>
                <a:spcPts val="0"/>
              </a:spcAft>
              <a:buNone/>
            </a:pPr>
            <a:r>
              <a:rPr lang="ja-JP" altLang="en-US"/>
              <a:t>ルーターは宛先</a:t>
            </a:r>
            <a:r>
              <a:rPr lang="en-US" dirty="0"/>
              <a:t>IP</a:t>
            </a:r>
            <a:r>
              <a:rPr lang="ja-JP" altLang="en-US"/>
              <a:t>アドレスに基づいてパケットを転送し、必要に応じて新しいフレームにカプセル化して送信。</a:t>
            </a:r>
          </a:p>
          <a:p>
            <a:pPr marL="0" lvl="0" indent="0" algn="l" rtl="0">
              <a:spcBef>
                <a:spcPts val="0"/>
              </a:spcBef>
              <a:spcAft>
                <a:spcPts val="0"/>
              </a:spcAft>
              <a:buNone/>
            </a:pPr>
            <a:r>
              <a:rPr lang="ja-JP" altLang="en-US"/>
              <a:t>ルーターは宛先ネットワークまたは経路上の次のルーターにパケットを転送。</a:t>
            </a:r>
          </a:p>
          <a:p>
            <a:pPr marL="0" lvl="0" indent="0" algn="l" rtl="0">
              <a:spcBef>
                <a:spcPts val="0"/>
              </a:spcBef>
              <a:spcAft>
                <a:spcPts val="0"/>
              </a:spcAft>
              <a:buNone/>
            </a:pPr>
            <a:r>
              <a:rPr lang="ja-JP" altLang="en-US"/>
              <a:t>デフォルトゲートウェイアドレスにより、ホストはルーターの</a:t>
            </a:r>
            <a:r>
              <a:rPr lang="en-US" dirty="0"/>
              <a:t>IPv4</a:t>
            </a:r>
            <a:r>
              <a:rPr lang="ja-JP" altLang="en-US"/>
              <a:t>アドレスを取得し、ローカルネットワーク上のメッセージをルーターに送信。</a:t>
            </a:r>
          </a:p>
          <a:p>
            <a:pPr marL="0" lvl="0" indent="0" algn="l" rtl="0">
              <a:spcBef>
                <a:spcPts val="0"/>
              </a:spcBef>
              <a:spcAft>
                <a:spcPts val="0"/>
              </a:spcAft>
              <a:buNone/>
            </a:pPr>
            <a:r>
              <a:rPr lang="ja-JP" altLang="en-US"/>
              <a:t>ルーティングテーブルは動的または手動で更新され、最適な経路を提供する。</a:t>
            </a:r>
            <a:endParaRPr dirty="0"/>
          </a:p>
        </p:txBody>
      </p:sp>
    </p:spTree>
    <p:extLst>
      <p:ext uri="{BB962C8B-B14F-4D97-AF65-F5344CB8AC3E}">
        <p14:creationId xmlns:p14="http://schemas.microsoft.com/office/powerpoint/2010/main" val="87948381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4EA69594-2604-0DDE-ABEC-BDD36907FF0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4A5BDA89-6238-464E-96B0-4ABAF06A98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7E9E543-3A35-0501-1728-63BC104265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7464583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1D0DBB4-649E-936A-A868-A951A456C9C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F0C8AD0-94E0-D9A5-D45E-F991BC11BF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B1917AD6-A0F3-5997-7FBF-84AF81F577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LAN</a:t>
            </a:r>
            <a:r>
              <a:rPr lang="ja-JP" altLang="en-US"/>
              <a:t>の作成</a:t>
            </a:r>
          </a:p>
          <a:p>
            <a:pPr marL="0" lvl="0" indent="0" algn="l" rtl="0">
              <a:spcBef>
                <a:spcPts val="0"/>
              </a:spcBef>
              <a:spcAft>
                <a:spcPts val="0"/>
              </a:spcAft>
              <a:buNone/>
            </a:pPr>
            <a:r>
              <a:rPr lang="en-US" dirty="0"/>
              <a:t>LAN</a:t>
            </a:r>
            <a:r>
              <a:rPr lang="ja-JP" altLang="en-US"/>
              <a:t>とは、ローカルネットワークまたは相互接続されたローカルネットワークのグループで、同じ管理下にあるものを指します。</a:t>
            </a:r>
            <a:r>
              <a:rPr lang="en-US" dirty="0"/>
              <a:t>LAN</a:t>
            </a:r>
            <a:r>
              <a:rPr lang="ja-JP" altLang="en-US"/>
              <a:t>内のすべてのローカルネットワークは</a:t>
            </a:r>
            <a:r>
              <a:rPr lang="en-US" altLang="ja-JP" dirty="0"/>
              <a:t>1</a:t>
            </a:r>
            <a:r>
              <a:rPr lang="ja-JP" altLang="en-US"/>
              <a:t>つの管理下にあります。</a:t>
            </a:r>
            <a:r>
              <a:rPr lang="en-US" dirty="0"/>
              <a:t>LAN</a:t>
            </a:r>
            <a:r>
              <a:rPr lang="ja-JP" altLang="en-US"/>
              <a:t>の他の一般的な特徴として、通常イーサネットまたは無線プロトコルを使用し、高速なデータ転送をサポートしている点が挙げられます。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LAN</a:t>
            </a:r>
            <a:r>
              <a:rPr lang="ja-JP" altLang="en-US"/>
              <a:t>内では、すべてのホストを</a:t>
            </a:r>
            <a:r>
              <a:rPr lang="en-US" altLang="ja-JP" dirty="0"/>
              <a:t>1</a:t>
            </a:r>
            <a:r>
              <a:rPr lang="ja-JP" altLang="en-US"/>
              <a:t>つのローカルネットワークに配置するか、配信層デバイスで接続された複数のネットワークに分割することが可能です。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すべてのホストを</a:t>
            </a:r>
            <a:r>
              <a:rPr lang="en-US" altLang="ja-JP" dirty="0"/>
              <a:t>1</a:t>
            </a:r>
            <a:r>
              <a:rPr lang="ja-JP" altLang="en-US"/>
              <a:t>つのローカルネットワークに配置すると、他のすべてのホストから認識されます。これは</a:t>
            </a:r>
            <a:r>
              <a:rPr lang="en-US" altLang="ja-JP" dirty="0"/>
              <a:t>1</a:t>
            </a:r>
            <a:r>
              <a:rPr lang="ja-JP" altLang="en-US"/>
              <a:t>つのブロードキャストドメインがあり、ホストが</a:t>
            </a:r>
            <a:r>
              <a:rPr lang="en-US" dirty="0"/>
              <a:t>ARP</a:t>
            </a:r>
            <a:r>
              <a:rPr lang="ja-JP" altLang="en-US"/>
              <a:t>を使って互いを見つけるためです。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追加のホストをリモートネットワークに配置することで、トラフィック需要の影響を減少させることができます。しかし、異なるネットワーク上のホストはルーティングなしでは通信できません。ルーターはネットワーク構成を複雑にし、異なるローカルネットワーク間で送信されるパケットに遅延が発生することがあり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en-US" dirty="0"/>
              <a:t>LAN</a:t>
            </a:r>
            <a:r>
              <a:rPr lang="ja-JP" altLang="en-US"/>
              <a:t>は、同じ管理下にあるローカルネットワークのグループで、通常はイーサネットや無線プロトコルを使用し、高速なデータ転送をサポート。</a:t>
            </a:r>
          </a:p>
          <a:p>
            <a:pPr marL="0" lvl="0" indent="0" algn="l" rtl="0">
              <a:spcBef>
                <a:spcPts val="0"/>
              </a:spcBef>
              <a:spcAft>
                <a:spcPts val="0"/>
              </a:spcAft>
              <a:buNone/>
            </a:pPr>
            <a:r>
              <a:rPr lang="ja-JP" altLang="en-US"/>
              <a:t>ホスト配置の方法</a:t>
            </a:r>
            <a:r>
              <a:rPr lang="en-US" altLang="ja-JP" dirty="0"/>
              <a:t>:</a:t>
            </a:r>
          </a:p>
          <a:p>
            <a:pPr marL="0" lvl="0" indent="0" algn="l" rtl="0">
              <a:spcBef>
                <a:spcPts val="0"/>
              </a:spcBef>
              <a:spcAft>
                <a:spcPts val="0"/>
              </a:spcAft>
              <a:buNone/>
            </a:pPr>
            <a:r>
              <a:rPr lang="ja-JP" altLang="en-US"/>
              <a:t>単一ネットワークにすべてのホストを配置：簡単で、</a:t>
            </a:r>
            <a:r>
              <a:rPr lang="en-US" altLang="ja-JP" dirty="0"/>
              <a:t>1</a:t>
            </a:r>
            <a:r>
              <a:rPr lang="ja-JP" altLang="en-US"/>
              <a:t>つのブロードキャストドメインを使用し、</a:t>
            </a:r>
            <a:r>
              <a:rPr lang="en-US" dirty="0"/>
              <a:t>ARP</a:t>
            </a:r>
            <a:r>
              <a:rPr lang="ja-JP" altLang="en-US"/>
              <a:t>で互いを見つけやすい。</a:t>
            </a:r>
          </a:p>
          <a:p>
            <a:pPr marL="0" lvl="0" indent="0" algn="l" rtl="0">
              <a:spcBef>
                <a:spcPts val="0"/>
              </a:spcBef>
              <a:spcAft>
                <a:spcPts val="0"/>
              </a:spcAft>
              <a:buNone/>
            </a:pPr>
            <a:r>
              <a:rPr lang="ja-JP" altLang="en-US"/>
              <a:t>複数ネットワークにホストを分割：トラフィックの負担を軽減できるが、通信にはルーティングが必要で、遅延が発生する可能性がある。</a:t>
            </a:r>
            <a:endParaRPr dirty="0"/>
          </a:p>
        </p:txBody>
      </p:sp>
    </p:spTree>
    <p:extLst>
      <p:ext uri="{BB962C8B-B14F-4D97-AF65-F5344CB8AC3E}">
        <p14:creationId xmlns:p14="http://schemas.microsoft.com/office/powerpoint/2010/main" val="22017955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1CA969D-1FFB-6E00-5128-0D060E42CD7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B98497C-CF20-EFE7-94DF-CD17226E7BF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7DBFE34-45A1-0CE1-D874-0FC4B202A8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5481740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0841007-D1EC-30B6-8552-9125C8CA07B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05DF0D5-076E-D00D-EF18-2A40F9C532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E597A83-F625-F961-CB5B-0AB3180787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234482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E39DC28E-99CD-35D2-3DC3-B1BC11EF4E92}"/>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1EF22ACF-5BA1-38CE-9AC1-44A925E43E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0BAAF25D-5D5A-DE95-F3DC-7933DAF510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598454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4014393-BC44-4742-A0FE-F6D51F4DB22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BF7D456-761F-39C8-9423-86E87598D7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6CB52BF-4399-DC33-AB56-D35799A338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71584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174F4D1-C2F4-80C0-1CA8-1A0987F2EF6C}"/>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77BC3A7-89F4-7E96-71F8-EA103E9B0A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E832369-6A24-2F33-DC69-EE24DDEC5A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3709527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81018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AABFD72-7764-75A2-DF03-7AC92BDCC33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AE4C3E6-AF49-88A5-2711-DCA9F687F6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33C81D6-B651-A879-CD19-902BC216C2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モジュール</a:t>
            </a:r>
            <a:r>
              <a:rPr lang="en-US" altLang="ja-JP" dirty="0"/>
              <a:t>14: </a:t>
            </a:r>
            <a:r>
              <a:rPr lang="ja-JP" altLang="en-US"/>
              <a:t>ネットワーク間のルーティング</a:t>
            </a:r>
            <a:br>
              <a:rPr lang="ja-JP" altLang="en-US"/>
            </a:br>
            <a:r>
              <a:rPr lang="en-US" altLang="ja-JP" dirty="0"/>
              <a:t>14.0. </a:t>
            </a:r>
            <a:r>
              <a:rPr lang="ja-JP" altLang="en-US"/>
              <a:t>はじめに</a:t>
            </a:r>
            <a:br>
              <a:rPr lang="ja-JP" altLang="en-US"/>
            </a:br>
            <a:r>
              <a:rPr lang="en-US" altLang="ja-JP" dirty="0"/>
              <a:t>14.1. </a:t>
            </a:r>
            <a:r>
              <a:rPr lang="ja-JP" altLang="en-US"/>
              <a:t>ルーティングの必要性</a:t>
            </a:r>
            <a:br>
              <a:rPr lang="ja-JP" altLang="en-US"/>
            </a:br>
            <a:r>
              <a:rPr lang="en-US" altLang="ja-JP" dirty="0"/>
              <a:t>14.2. </a:t>
            </a:r>
            <a:r>
              <a:rPr lang="ja-JP" altLang="en-US"/>
              <a:t>ルーティングテーブル</a:t>
            </a:r>
            <a:br>
              <a:rPr lang="ja-JP" altLang="en-US"/>
            </a:br>
            <a:r>
              <a:rPr lang="en-US" altLang="ja-JP" dirty="0"/>
              <a:t>14.3. </a:t>
            </a:r>
            <a:r>
              <a:rPr lang="en-US" dirty="0"/>
              <a:t>LAN</a:t>
            </a:r>
            <a:r>
              <a:rPr lang="ja-JP" altLang="en-US"/>
              <a:t>の作成</a:t>
            </a:r>
            <a:br>
              <a:rPr lang="ja-JP" altLang="en-US"/>
            </a:br>
            <a:r>
              <a:rPr lang="ja-JP" altLang="en-US"/>
              <a:t>演習</a:t>
            </a:r>
            <a:r>
              <a:rPr lang="en-US" altLang="ja-JP" dirty="0"/>
              <a:t>: </a:t>
            </a:r>
            <a:r>
              <a:rPr lang="ja-JP" altLang="en-US"/>
              <a:t>パケットトレーサー </a:t>
            </a:r>
            <a:r>
              <a:rPr lang="en-US" altLang="ja-JP" dirty="0"/>
              <a:t>- </a:t>
            </a:r>
            <a:r>
              <a:rPr lang="ja-JP" altLang="en-US"/>
              <a:t>ルーティングされたネットワークでのトラフィックフローの観察</a:t>
            </a:r>
            <a:br>
              <a:rPr lang="ja-JP" altLang="en-US"/>
            </a:br>
            <a:r>
              <a:rPr lang="ja-JP" altLang="en-US"/>
              <a:t>演習</a:t>
            </a:r>
            <a:r>
              <a:rPr lang="en-US" altLang="ja-JP" dirty="0"/>
              <a:t>: </a:t>
            </a:r>
            <a:r>
              <a:rPr lang="ja-JP" altLang="en-US"/>
              <a:t>パケットトレーサー </a:t>
            </a:r>
            <a:r>
              <a:rPr lang="en-US" altLang="ja-JP" dirty="0"/>
              <a:t>- </a:t>
            </a:r>
            <a:r>
              <a:rPr lang="en-US" dirty="0"/>
              <a:t>LAN</a:t>
            </a:r>
            <a:r>
              <a:rPr lang="ja-JP" altLang="en-US"/>
              <a:t>の作成</a:t>
            </a:r>
            <a:br>
              <a:rPr lang="ja-JP" altLang="en-US"/>
            </a:br>
            <a:r>
              <a:rPr lang="en-US" altLang="ja-JP" dirty="0"/>
              <a:t>14.4. </a:t>
            </a:r>
            <a:r>
              <a:rPr lang="ja-JP" altLang="en-US"/>
              <a:t>ネットワーク間のルーティングの概要</a:t>
            </a:r>
            <a:br>
              <a:rPr lang="ja-JP" altLang="en-US"/>
            </a:br>
            <a:r>
              <a:rPr lang="en-US" altLang="ja-JP" dirty="0"/>
              <a:t>14.5. </a:t>
            </a:r>
            <a:r>
              <a:rPr lang="ja-JP" altLang="en-US"/>
              <a:t>確認テスト</a:t>
            </a:r>
            <a:r>
              <a:rPr lang="en-US" altLang="ja-JP" dirty="0"/>
              <a:t>13</a:t>
            </a:r>
            <a:endParaRPr dirty="0"/>
          </a:p>
        </p:txBody>
      </p:sp>
    </p:spTree>
    <p:extLst>
      <p:ext uri="{BB962C8B-B14F-4D97-AF65-F5344CB8AC3E}">
        <p14:creationId xmlns:p14="http://schemas.microsoft.com/office/powerpoint/2010/main" val="1223603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210952F-7D5F-4496-7813-77E6B72AFD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B8F633A-5443-69C1-918D-00C5B82FE0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500586A-83B6-3925-E300-91F2C035C7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5949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CCC734C-8D93-72E6-73E2-B83BCE0596A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08BCCE0-2E90-88C0-E37A-31018D551F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F3F6A8E-5518-DDDF-DED3-0CB779F11F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513570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1E7FC5E-5A3A-CFB6-419E-486F1654E61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96D85C5-9251-8A91-BFAB-EA3B982C2E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7E5314A-0718-B9D3-0207-708C48246A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73510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5A8C82D-2B68-9F92-5C08-4AAA5BB59B4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29ED750-ED05-0F49-CB8A-F4F2C0080D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BB7079F-420B-1365-7DE7-FE3A18AB8A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このレッスンでは、ネットワークが拡大するにつれて、</a:t>
            </a:r>
            <a:r>
              <a:rPr lang="en-US" altLang="ja-JP" dirty="0"/>
              <a:t>1</a:t>
            </a:r>
            <a:r>
              <a:rPr lang="ja-JP" altLang="en-US"/>
              <a:t>つの大規模なローカルネットワークから複数の小さなローカルネットワークセグメントに分割する必要が生じる理由について説明します。ボードに描いた企業ネットワークの例を見てみましょう。この企業には、ネットワーク管理、経理部門、および営業部門の</a:t>
            </a:r>
            <a:r>
              <a:rPr lang="en-US" altLang="ja-JP" dirty="0"/>
              <a:t>3</a:t>
            </a:r>
            <a:r>
              <a:rPr lang="ja-JP" altLang="en-US"/>
              <a:t>つの主要な部門があります。</a:t>
            </a:r>
          </a:p>
          <a:p>
            <a:r>
              <a:rPr lang="ja-JP" altLang="en-US"/>
              <a:t>ネットワークを小さなコンポーネントに分割する理由の</a:t>
            </a:r>
            <a:r>
              <a:rPr lang="en-US" altLang="ja-JP" dirty="0"/>
              <a:t>1</a:t>
            </a:r>
            <a:r>
              <a:rPr lang="ja-JP" altLang="en-US"/>
              <a:t>つは、ネットワーク上を流れるブロードキャストトラフィックの量を制限することです。ネットワーク管理部門にいても、ネットワーク上の他のすべてのデバイスが、そのブロードキャストを受け取って処理する必要があります。ほとんどのブロードキャストには、すべてのデバイスが知る必要のない情報が含まれているため、最終的に不要な情報が捨てられています。このため、ネットワークを分割して小さなブロードキャストドメインを作成することが、</a:t>
            </a:r>
            <a:r>
              <a:rPr lang="en-US" altLang="ja-JP" dirty="0"/>
              <a:t>1</a:t>
            </a:r>
            <a:r>
              <a:rPr lang="ja-JP" altLang="en-US"/>
              <a:t>つの重要な理由です。</a:t>
            </a:r>
          </a:p>
          <a:p>
            <a:r>
              <a:rPr lang="ja-JP" altLang="en-US"/>
              <a:t>ブロードキャストドメインとは、ブロードキャストが届く範囲のことです。このネットワークの例では、すべてのデバイスがスイッチで接続されているため、すべてのデバイスがブロードキャストを受信します。</a:t>
            </a:r>
          </a:p>
          <a:p>
            <a:r>
              <a:rPr lang="ja-JP" altLang="en-US"/>
              <a:t>もう</a:t>
            </a:r>
            <a:r>
              <a:rPr lang="en-US" altLang="ja-JP" dirty="0"/>
              <a:t>1</a:t>
            </a:r>
            <a:r>
              <a:rPr lang="ja-JP" altLang="en-US"/>
              <a:t>つの理由は、セキュリティ目的です。営業部門の人々に経理部門のデバイスやサーバー、プリンターなどを見せないようにしたい場合があります。また、経理部門の人々がネットワーク管理部門の制御機構にアクセスできないようにしたい場合もあります。</a:t>
            </a:r>
          </a:p>
          <a:p>
            <a:r>
              <a:rPr lang="ja-JP" altLang="en-US"/>
              <a:t>さらに、ネットワークを分割する理由として、地理的な場所の変化があります。例えば、経理部門が新しい建物や異なるフロアに移転する場合、ローカルネットワークの範囲外に出てしまいます。そのため、地理的に異なる場所に合わせてネットワークセグメントを小さくする必要があります。</a:t>
            </a:r>
          </a:p>
          <a:p>
            <a:r>
              <a:rPr lang="ja-JP" altLang="en-US"/>
              <a:t>それでは、どうやって</a:t>
            </a:r>
            <a:r>
              <a:rPr lang="en-US" altLang="ja-JP" dirty="0"/>
              <a:t>1</a:t>
            </a:r>
            <a:r>
              <a:rPr lang="ja-JP" altLang="en-US"/>
              <a:t>つの大きなネットワークを小さなセグメントに分割するのでしょうか？ その方法の</a:t>
            </a:r>
            <a:r>
              <a:rPr lang="en-US" altLang="ja-JP" dirty="0"/>
              <a:t>1</a:t>
            </a:r>
            <a:r>
              <a:rPr lang="ja-JP" altLang="en-US"/>
              <a:t>つがルーターの使用です。すべてのネットワークでは、ローカルネットワーク（企業や家庭のネットワーク）は、ルーターによってインターネットから分離されています。ルーターを追加すると、ネットワークを分割し、ブロードキャストドメインも分割することが可能になります。</a:t>
            </a:r>
          </a:p>
          <a:p>
            <a:r>
              <a:rPr lang="ja-JP" altLang="en-US"/>
              <a:t>この図にルーターを追加すると、</a:t>
            </a:r>
            <a:r>
              <a:rPr lang="en-US" altLang="ja-JP" dirty="0"/>
              <a:t>1</a:t>
            </a:r>
            <a:r>
              <a:rPr lang="ja-JP" altLang="en-US"/>
              <a:t>つの大規模なネットワークが</a:t>
            </a:r>
            <a:r>
              <a:rPr lang="en-US" altLang="ja-JP" dirty="0"/>
              <a:t>3</a:t>
            </a:r>
            <a:r>
              <a:rPr lang="ja-JP" altLang="en-US"/>
              <a:t>つの別々のネットワークに分割されます。ルーターの各インターフェースは異なるネットワークに接続し、そのネットワークを定義します。異なるネットワークというのは、ブロードキャストドメインが異なるだけでなく、異なる</a:t>
            </a:r>
            <a:r>
              <a:rPr lang="en-US" dirty="0"/>
              <a:t>IP</a:t>
            </a:r>
            <a:r>
              <a:rPr lang="ja-JP" altLang="en-US"/>
              <a:t>ネットワークを持つことを意味し、ネットワーク内のすべての人が同じ</a:t>
            </a:r>
            <a:r>
              <a:rPr lang="en-US" dirty="0"/>
              <a:t>IP</a:t>
            </a:r>
            <a:r>
              <a:rPr lang="ja-JP" altLang="en-US"/>
              <a:t>ネットワークに属していることを示します。</a:t>
            </a:r>
          </a:p>
          <a:p>
            <a:r>
              <a:rPr lang="ja-JP" altLang="en-US"/>
              <a:t>最後に、ネットワークを分割する理由をまとめると、セキュリティのため、ブロードキャストドメインを小さく保つため、そして大規模なネットワークでは到達できない地理的に異なる場所へ移動するためにネットワークを分割します。</a:t>
            </a:r>
          </a:p>
          <a:p>
            <a:r>
              <a:rPr lang="en-US" b="1" dirty="0"/>
              <a:t>Summary:</a:t>
            </a:r>
          </a:p>
          <a:p>
            <a:r>
              <a:rPr lang="ja-JP" altLang="en-US"/>
              <a:t>このレッスンでは、ネットワークを複数の小さなセグメントに分割する理由について説明しています。主な理由は次のとおりです：</a:t>
            </a:r>
          </a:p>
          <a:p>
            <a:pPr>
              <a:buFont typeface="+mj-lt"/>
              <a:buAutoNum type="arabicPeriod"/>
            </a:pPr>
            <a:r>
              <a:rPr lang="ja-JP" altLang="en-US" b="1"/>
              <a:t>ブロードキャストドメインの制限</a:t>
            </a:r>
            <a:r>
              <a:rPr lang="ja-JP" altLang="en-US"/>
              <a:t>：ネットワーク全体に無駄なブロードキャストが広がらないよう、セグメントを分割して、特定の範囲内にブロードキャストを制限します。</a:t>
            </a:r>
          </a:p>
          <a:p>
            <a:pPr>
              <a:buFont typeface="+mj-lt"/>
              <a:buAutoNum type="arabicPeriod"/>
            </a:pPr>
            <a:r>
              <a:rPr lang="ja-JP" altLang="en-US" b="1"/>
              <a:t>セキュリティ向上</a:t>
            </a:r>
            <a:r>
              <a:rPr lang="ja-JP" altLang="en-US"/>
              <a:t>：異なる部門が互いにアクセスできないようにし、データやリソースを保護します。</a:t>
            </a:r>
          </a:p>
          <a:p>
            <a:pPr>
              <a:buFont typeface="+mj-lt"/>
              <a:buAutoNum type="arabicPeriod"/>
            </a:pPr>
            <a:r>
              <a:rPr lang="ja-JP" altLang="en-US" b="1"/>
              <a:t>地理的拡張</a:t>
            </a:r>
            <a:r>
              <a:rPr lang="ja-JP" altLang="en-US"/>
              <a:t>：ネットワークの物理的な範囲を超える場所にある部門や拠点にも対応できるよう、ネットワークを分割します。</a:t>
            </a:r>
          </a:p>
          <a:p>
            <a:r>
              <a:rPr lang="ja-JP" altLang="en-US"/>
              <a:t>ルーターを利用してこれらの目的を達成し、ネットワーク全体を管理しやすくします。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45109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2" name="Footer Placeholder 4">
            <a:extLst>
              <a:ext uri="{FF2B5EF4-FFF2-40B4-BE49-F238E27FC236}">
                <a16:creationId xmlns:a16="http://schemas.microsoft.com/office/drawing/2014/main" id="{8EB7D92D-13F3-5B0D-D018-69743271A251}"/>
              </a:ext>
            </a:extLst>
          </p:cNvPr>
          <p:cNvSpPr txBox="1">
            <a:spLocks/>
          </p:cNvSpPr>
          <p:nvPr userDrawn="1"/>
        </p:nvSpPr>
        <p:spPr>
          <a:xfrm>
            <a:off x="5331575" y="4758950"/>
            <a:ext cx="3086100" cy="2746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BBFBEC8A-51F3-CF44-A9E0-49A42447A52A}" type="slidenum">
              <a:rPr lang="en-US" smtClean="0">
                <a:solidFill>
                  <a:schemeClr val="tx1"/>
                </a:solidFill>
              </a:rPr>
              <a:pPr algn="r"/>
              <a:t>‹#›</a:t>
            </a:fld>
            <a:endParaRPr lang="en-US" dirty="0">
              <a:solidFill>
                <a:schemeClr val="tx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aseline="0">
                <a:latin typeface="(Use Asian text font)"/>
                <a:ea typeface="Meiryo UI" panose="020B0604030504040204" pitchFamily="34" charset="-128"/>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69030271-2995-73C4-4A81-F3EFC5C3CD9B}"/>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ln>
                  <a:solidFill>
                    <a:schemeClr val="tx1"/>
                  </a:solidFill>
                </a:ln>
                <a:solidFill>
                  <a:schemeClr val="tx1">
                    <a:tint val="82000"/>
                  </a:schemeClr>
                </a:solidFill>
                <a:latin typeface="(Use Asian text font)"/>
              </a:defRPr>
            </a:lvl1pPr>
          </a:lstStyle>
          <a:p>
            <a:fld id="{2E3C589C-D26A-814E-BF23-FD6628E7D05E}"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C263BAB8-3EEA-60F8-3D46-3F90F85270F2}"/>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0F76441F-A276-794E-9B1E-457BEBD89E51}"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A672A576-194D-2690-7F9A-C09DA4DE2CF7}"/>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A1CEAB7D-E78F-1C4D-BD02-685E2AB13440}"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 name="Footer Placeholder 1">
            <a:extLst>
              <a:ext uri="{FF2B5EF4-FFF2-40B4-BE49-F238E27FC236}">
                <a16:creationId xmlns:a16="http://schemas.microsoft.com/office/drawing/2014/main" id="{6C7ABE32-A3C6-463A-1930-49A5B62CB3E0}"/>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AEECB1CA-A131-DA46-9EE4-A34355D566BB}" type="slidenum">
              <a:rPr lang="en-US" smtClean="0"/>
              <a:pPr/>
              <a:t>‹#›</a:t>
            </a:fld>
            <a:endParaRPr lang="en-US" dirty="0"/>
          </a:p>
        </p:txBody>
      </p:sp>
    </p:spTree>
    <p:extLst>
      <p:ext uri="{BB962C8B-B14F-4D97-AF65-F5344CB8AC3E}">
        <p14:creationId xmlns:p14="http://schemas.microsoft.com/office/powerpoint/2010/main" val="2366653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dirty="0"/>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003DDEC4-533C-B95B-71FD-5BF489DEF80B}"/>
              </a:ext>
            </a:extLst>
          </p:cNvPr>
          <p:cNvSpPr>
            <a:spLocks noGrp="1"/>
          </p:cNvSpPr>
          <p:nvPr>
            <p:ph type="ftr" sz="quarter" idx="22"/>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DE86D8FB-E7D7-8B43-B7E5-781EFA94C6CC}" type="slidenum">
              <a:rPr lang="en-US" smtClean="0"/>
              <a:pPr/>
              <a:t>‹#›</a:t>
            </a:fld>
            <a:endParaRPr lang="en-US" dirty="0"/>
          </a:p>
        </p:txBody>
      </p:sp>
    </p:spTree>
    <p:extLst>
      <p:ext uri="{BB962C8B-B14F-4D97-AF65-F5344CB8AC3E}">
        <p14:creationId xmlns:p14="http://schemas.microsoft.com/office/powerpoint/2010/main" val="31035365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dirty="0"/>
          </a:p>
        </p:txBody>
      </p:sp>
      <p:sp>
        <p:nvSpPr>
          <p:cNvPr id="2" name="Footer Placeholder 4">
            <a:extLst>
              <a:ext uri="{FF2B5EF4-FFF2-40B4-BE49-F238E27FC236}">
                <a16:creationId xmlns:a16="http://schemas.microsoft.com/office/drawing/2014/main" id="{F3AEDB51-FA3D-9544-F76D-5FA444E94D48}"/>
              </a:ext>
            </a:extLst>
          </p:cNvPr>
          <p:cNvSpPr txBox="1">
            <a:spLocks/>
          </p:cNvSpPr>
          <p:nvPr userDrawn="1"/>
        </p:nvSpPr>
        <p:spPr>
          <a:xfrm>
            <a:off x="5331575" y="4758950"/>
            <a:ext cx="3086100" cy="2746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BBFBEC8A-51F3-CF44-A9E0-49A42447A52A}" type="slidenum">
              <a:rPr lang="en-US" smtClean="0">
                <a:solidFill>
                  <a:schemeClr val="tx1"/>
                </a:solidFill>
              </a:rPr>
              <a:pPr algn="r"/>
              <a:t>‹#›</a:t>
            </a:fld>
            <a:endParaRPr lang="en-US" dirty="0">
              <a:solidFill>
                <a:schemeClr val="tx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69" r:id="rId3"/>
    <p:sldLayoutId id="2147483670" r:id="rId4"/>
    <p:sldLayoutId id="2147483673" r:id="rId5"/>
    <p:sldLayoutId id="2147483674" r:id="rId6"/>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baseline="0">
          <a:solidFill>
            <a:srgbClr val="000000"/>
          </a:solidFill>
          <a:latin typeface="+mj-lt"/>
          <a:ea typeface="Meiryo UI" panose="020B0604030504040204" pitchFamily="34" charset="-128"/>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baseline="0">
          <a:solidFill>
            <a:srgbClr val="000000"/>
          </a:solidFill>
          <a:latin typeface="Meiryo UI" panose="020B0604030504040204" pitchFamily="34" charset="-128"/>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teacher2025cisconetwork@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6045f99f-bc0f-522e-a82e-d7611cbdce14"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7"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07_NetworkBasics_2025_2P.pptx" TargetMode="External"/><Relationship Id="rId5" Type="http://schemas.openxmlformats.org/officeDocument/2006/relationships/hyperlink" Target="06_11-12-QuizAnswer_NetworkBasics2023%202nd%20Semester.pptx" TargetMode="External"/><Relationship Id="rId4" Type="http://schemas.openxmlformats.org/officeDocument/2006/relationships/hyperlink" Target="https://skillsforall.com/launch?id=f393c38f-b410-4d2b-8275-70e144273519&amp;tab=curriculum&amp;view=6045f99f-bc0f-522e-a82e-d7611cbdce14"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forms.gle/LMUr1qfpHdnn9yzq6"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forms.gle/LMUr1qfpHdnn9yzq6"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forms.gle/LMUr1qfpHdnn9yzq6"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skillsforall.com/launch?id=f393c38f-b410-4d2b-8275-70e144273519&amp;tab=curriculum&amp;view=230b4082-199b-5cf8-a324-c2c9c2b96dc6" TargetMode="External"/><Relationship Id="rId5" Type="http://schemas.openxmlformats.org/officeDocument/2006/relationships/hyperlink" Target="https://skillsforall.com/launch?id=f393c38f-b410-4d2b-8275-70e144273519&amp;tab=curriculum&amp;view=b2ac7030-edad-5df4-af6c-ead5b8ee4b0b" TargetMode="External"/><Relationship Id="rId4" Type="http://schemas.openxmlformats.org/officeDocument/2006/relationships/hyperlink" Target="https://skillsforall.com/launch?id=f393c38f-b410-4d2b-8275-70e144273519&amp;tab=curriculum&amp;view=858706f9-f004-5180-ad49-cda843a68efa"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a86799c4-e9ad-5ded-bd93-2d1f228c9a6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netacad.com/launch?id=f393c38f-b410-4d2b-8275-70e144273519&amp;tab=curriculum&amp;view=858706f9-f004-5180-ad49-cda843a68efa"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024dd9cf-81e2-54a8-bed5-91194ed3d97f"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08_NetworkBasics_2025_2P.pptx" TargetMode="External"/><Relationship Id="rId5" Type="http://schemas.openxmlformats.org/officeDocument/2006/relationships/hyperlink" Target="https://www.netacad.com/launch?id=f393c38f-b410-4d2b-8275-70e144273519&amp;tab=curriculum&amp;view=125c7ba2-962e-5bde-b936-b1e908485173" TargetMode="External"/><Relationship Id="rId4" Type="http://schemas.openxmlformats.org/officeDocument/2006/relationships/hyperlink" Target="12_NetworkBasics_2025_2P.pptx"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2ac7030-edad-5df4-af6c-ead5b8ee4b0b"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a86799c4-e9ad-5ded-bd93-2d1f228c9a61"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30b4082-199b-5cf8-a324-c2c9c2b96dc6"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a86799c4-e9ad-5ded-bd93-2d1f228c9a61"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230b4082-199b-5cf8-a324-c2c9c2b96dc6"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5284776a-375a-5972-9a1b-7b3c4eb01f1f"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b90505e9-37e9-58f7-a80c-6103a9ca646d"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netacad.com/launch?id=f393c38f-b410-4d2b-8275-70e144273519&amp;tab=curriculum&amp;view=b90505e9-37e9-58f7-a80c-6103a9ca646d"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forms.gle/iUvEniTKJpCtuH2B9"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5.xml.rels><?xml version="1.0" encoding="UTF-8" standalone="yes"?>
<Relationships xmlns="http://schemas.openxmlformats.org/package/2006/relationships"><Relationship Id="rId3" Type="http://schemas.openxmlformats.org/officeDocument/2006/relationships/hyperlink" Target="https://forms.gle/iUvEniTKJpCtuH2B9"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6.xml.rels><?xml version="1.0" encoding="UTF-8" standalone="yes"?>
<Relationships xmlns="http://schemas.openxmlformats.org/package/2006/relationships"><Relationship Id="rId3" Type="http://schemas.openxmlformats.org/officeDocument/2006/relationships/hyperlink" Target="https://forms.gle/iUvEniTKJpCtuH2B9"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7.xml.rels><?xml version="1.0" encoding="UTF-8" standalone="yes"?>
<Relationships xmlns="http://schemas.openxmlformats.org/package/2006/relationships"><Relationship Id="rId3" Type="http://schemas.openxmlformats.org/officeDocument/2006/relationships/hyperlink" Target="https://forms.gle/t2rwjNJL2Nhp8J5r8"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forms.gle/t2rwjNJL2Nhp8J5r8"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forms.gle/t2rwjNJL2Nhp8J5r8"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forms.gle/t2rwjNJL2Nhp8J5r8"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a6e3e4f-1a54-5967-adfb-98331110c9e8"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forms.gle/tVxjAdxhwWfArCaN7"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217bd1e7-98c1-5d77-8745-e1b6477735cd" TargetMode="External"/><Relationship Id="rId4" Type="http://schemas.openxmlformats.org/officeDocument/2006/relationships/hyperlink" Target="https://www.netacad.com/launch?id=f393c38f-b410-4d2b-8275-70e144273519&amp;tab=curriculum&amp;view=6bd96a81-e072-54b6-bd85-860bf60db5cf"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 Id="rId5" Type="http://schemas.openxmlformats.org/officeDocument/2006/relationships/hyperlink" Target="https://www.netacad.com/launch?id=f393c38f-b410-4d2b-8275-70e144273519&amp;tab=curriculum&amp;view=217bd1e7-98c1-5d77-8745-e1b6477735cd" TargetMode="External"/><Relationship Id="rId4" Type="http://schemas.openxmlformats.org/officeDocument/2006/relationships/hyperlink" Target="https://www.netacad.com/launch?id=f393c38f-b410-4d2b-8275-70e144273519&amp;tab=curriculum&amp;view=6bd96a81-e072-54b6-bd85-860bf60db5cf"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a6e3e4f-1a54-5967-adfb-98331110c9e8"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ba6e3e4f-1a54-5967-adfb-98331110c9e8"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07b2c14c-da4a-57de-acac-b6f3be8f1d6d"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07b2c14c-da4a-57de-acac-b6f3be8f1d6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079700" cy="2406000"/>
          </a:xfrm>
        </p:spPr>
        <p:txBody>
          <a:bodyPr spcFirstLastPara="1" wrap="square" lIns="91425" tIns="91425" rIns="91425" bIns="91425" anchor="b" anchorCtr="0">
            <a:noAutofit/>
          </a:bodyPr>
          <a:lstStyle/>
          <a:p>
            <a:r>
              <a:rPr lang="en-US" altLang="ja-JP">
                <a:solidFill>
                  <a:schemeClr val="accent1"/>
                </a:solidFill>
              </a:rPr>
              <a:t>13</a:t>
            </a:r>
            <a:br>
              <a:rPr lang="en-US" altLang="ja-JP"/>
            </a:br>
            <a:r>
              <a:rPr lang="en-US" altLang="ja-JP" sz="3600"/>
              <a:t>Networking Basics</a:t>
            </a:r>
            <a:r>
              <a:rPr lang="ja-JP" altLang="en-US" sz="3600"/>
              <a:t>　</a:t>
            </a:r>
            <a:br>
              <a:rPr lang="ja-JP" altLang="en-US" sz="3600"/>
            </a:br>
            <a:r>
              <a:rPr lang="en-US" altLang="ja-JP" sz="3600"/>
              <a:t>Module 14: Routing Between Networks</a:t>
            </a:r>
            <a:endParaRPr lang="en-US" sz="3600" dirty="0"/>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Footer Placeholder 7">
            <a:extLst>
              <a:ext uri="{FF2B5EF4-FFF2-40B4-BE49-F238E27FC236}">
                <a16:creationId xmlns:a16="http://schemas.microsoft.com/office/drawing/2014/main" id="{5C93A99F-5F45-0B07-2265-24E818393C0F}"/>
              </a:ext>
            </a:extLst>
          </p:cNvPr>
          <p:cNvSpPr>
            <a:spLocks noGrp="1"/>
          </p:cNvSpPr>
          <p:nvPr>
            <p:ph type="ftr" sz="quarter" idx="4294967295"/>
          </p:nvPr>
        </p:nvSpPr>
        <p:spPr>
          <a:xfrm>
            <a:off x="5858647" y="4767263"/>
            <a:ext cx="3086100" cy="274637"/>
          </a:xfrm>
          <a:prstGeom prst="rect">
            <a:avLst/>
          </a:prstGeom>
        </p:spPr>
        <p:txBody>
          <a:bodyPr/>
          <a:lstStyle/>
          <a:p>
            <a:fld id="{0CBCDB2C-C643-0141-9EAB-9ADDC27A0D42}" type="slidenum">
              <a:rPr lang="en-US" smtClean="0"/>
              <a:t>1</a:t>
            </a:fld>
            <a:endParaRPr lang="en-US" dirty="0"/>
          </a:p>
        </p:txBody>
      </p:sp>
      <p:sp>
        <p:nvSpPr>
          <p:cNvPr id="4" name="Google Shape;478;p27">
            <a:extLst>
              <a:ext uri="{FF2B5EF4-FFF2-40B4-BE49-F238E27FC236}">
                <a16:creationId xmlns:a16="http://schemas.microsoft.com/office/drawing/2014/main" id="{25E74553-F741-BE85-7E0E-200CDFAEAA21}"/>
              </a:ext>
            </a:extLst>
          </p:cNvPr>
          <p:cNvSpPr txBox="1">
            <a:spLocks noGrp="1"/>
          </p:cNvSpPr>
          <p:nvPr>
            <p:ph type="subTitle" idx="1"/>
          </p:nvPr>
        </p:nvSpPr>
        <p:spPr>
          <a:xfrm>
            <a:off x="720000" y="3387618"/>
            <a:ext cx="4898338" cy="12859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mn-lt"/>
              </a:rPr>
              <a:t>Class code</a:t>
            </a:r>
            <a:r>
              <a:rPr lang="mn-MN" dirty="0">
                <a:latin typeface="+mn-lt"/>
              </a:rPr>
              <a:t>: </a:t>
            </a:r>
            <a:r>
              <a:rPr lang="en-US" dirty="0">
                <a:latin typeface="+mn-lt"/>
              </a:rPr>
              <a:t>KCS414 </a:t>
            </a:r>
          </a:p>
          <a:p>
            <a:pPr marL="0" lvl="0" indent="0" algn="l" rtl="0">
              <a:spcBef>
                <a:spcPts val="0"/>
              </a:spcBef>
              <a:spcAft>
                <a:spcPts val="0"/>
              </a:spcAft>
              <a:buNone/>
            </a:pPr>
            <a:r>
              <a:rPr lang="en-US" dirty="0">
                <a:latin typeface="+mn-lt"/>
              </a:rPr>
              <a:t>Year Offering: 2025, 2</a:t>
            </a:r>
            <a:r>
              <a:rPr lang="en-US" baseline="30000" dirty="0">
                <a:latin typeface="+mn-lt"/>
              </a:rPr>
              <a:t>nd</a:t>
            </a:r>
            <a:r>
              <a:rPr lang="en-US" dirty="0">
                <a:latin typeface="+mn-lt"/>
              </a:rPr>
              <a:t> Term</a:t>
            </a:r>
          </a:p>
          <a:p>
            <a:pPr marL="0" lvl="0" indent="0" algn="l" rtl="0">
              <a:spcBef>
                <a:spcPts val="0"/>
              </a:spcBef>
              <a:spcAft>
                <a:spcPts val="0"/>
              </a:spcAft>
              <a:buNone/>
            </a:pPr>
            <a:r>
              <a:rPr lang="en-US" dirty="0">
                <a:latin typeface="+mn-lt"/>
              </a:rPr>
              <a:t>Target Grade Level: 4th Grade</a:t>
            </a:r>
          </a:p>
          <a:p>
            <a:pPr marL="0" lvl="0" indent="0" algn="l" rtl="0">
              <a:spcBef>
                <a:spcPts val="0"/>
              </a:spcBef>
              <a:spcAft>
                <a:spcPts val="0"/>
              </a:spcAft>
              <a:buNone/>
            </a:pPr>
            <a:r>
              <a:rPr lang="en-US" dirty="0">
                <a:latin typeface="+mn-lt"/>
              </a:rPr>
              <a:t>Japanese Course </a:t>
            </a:r>
            <a:r>
              <a:rPr lang="en-US" altLang="ja-JP" dirty="0">
                <a:latin typeface="+mn-lt"/>
              </a:rPr>
              <a:t>Title: </a:t>
            </a:r>
            <a:r>
              <a:rPr lang="ja-JP" altLang="en-US">
                <a:latin typeface="+mn-ea"/>
                <a:ea typeface="+mn-ea"/>
              </a:rPr>
              <a:t>ネットワーク入門</a:t>
            </a:r>
            <a:r>
              <a:rPr lang="en-US" altLang="ja-JP" dirty="0">
                <a:latin typeface="+mn-ea"/>
                <a:ea typeface="+mn-ea"/>
              </a:rPr>
              <a:t>1,2</a:t>
            </a:r>
            <a:endParaRPr lang="ja-JP" altLang="en-US">
              <a:latin typeface="+mn-ea"/>
              <a:ea typeface="+mn-ea"/>
            </a:endParaRPr>
          </a:p>
          <a:p>
            <a:pPr marL="0" lvl="0" indent="0" algn="l" rtl="0">
              <a:spcBef>
                <a:spcPts val="0"/>
              </a:spcBef>
              <a:spcAft>
                <a:spcPts val="0"/>
              </a:spcAft>
              <a:buNone/>
            </a:pPr>
            <a:endParaRPr lang="ja-JP" altLang="en-US">
              <a:latin typeface="+mn-lt"/>
            </a:endParaRPr>
          </a:p>
          <a:p>
            <a:pPr marL="0" lvl="0" indent="0" algn="l" rtl="0">
              <a:spcBef>
                <a:spcPts val="0"/>
              </a:spcBef>
              <a:spcAft>
                <a:spcPts val="0"/>
              </a:spcAft>
              <a:buNone/>
            </a:pPr>
            <a:endParaRPr lang="ja-JP" altLang="en-US" dirty="0">
              <a:latin typeface="+mn-lt"/>
            </a:endParaRPr>
          </a:p>
        </p:txBody>
      </p:sp>
      <p:sp>
        <p:nvSpPr>
          <p:cNvPr id="3" name="TextBox 1">
            <a:extLst>
              <a:ext uri="{FF2B5EF4-FFF2-40B4-BE49-F238E27FC236}">
                <a16:creationId xmlns:a16="http://schemas.microsoft.com/office/drawing/2014/main" id="{50410F85-8A6A-08D6-F54D-BAFA02DB2BC8}"/>
              </a:ext>
            </a:extLst>
          </p:cNvPr>
          <p:cNvSpPr txBox="1"/>
          <p:nvPr/>
        </p:nvSpPr>
        <p:spPr>
          <a:xfrm>
            <a:off x="732878" y="4706188"/>
            <a:ext cx="5300804" cy="276999"/>
          </a:xfrm>
          <a:prstGeom prst="rect">
            <a:avLst/>
          </a:prstGeom>
          <a:noFill/>
        </p:spPr>
        <p:txBody>
          <a:bodyPr wrap="square">
            <a:spAutoFit/>
          </a:bodyPr>
          <a:lstStyle>
            <a:defPPr marR="0" lvl="0" algn="l" rtl="0">
              <a:lnSpc>
                <a:spcPct val="100000"/>
              </a:lnSpc>
              <a:spcBef>
                <a:spcPts val="0"/>
              </a:spcBef>
              <a:spcAft>
                <a:spcPts val="0"/>
              </a:spcAft>
              <a:defRPr/>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dirty="0">
                <a:solidFill>
                  <a:schemeClr val="tx1"/>
                </a:solidFill>
              </a:rPr>
              <a:t>Created by </a:t>
            </a:r>
            <a:r>
              <a:rPr lang="en-US" sz="1200" dirty="0">
                <a:solidFill>
                  <a:schemeClr val="tx1"/>
                </a:solidFill>
                <a:hlinkClick r:id="rId3"/>
              </a:rPr>
              <a:t>Mariko Tagawa </a:t>
            </a:r>
            <a:r>
              <a:rPr lang="en-US" sz="1200" dirty="0">
                <a:solidFill>
                  <a:schemeClr val="tx1"/>
                </a:solidFill>
              </a:rPr>
              <a:t>, JICA volunteer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8C53D03-5585-A58A-7183-637038D45018}"/>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E3240C8-FD34-1D7D-2FDF-46098DB871A6}"/>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4A5EB591-C3C4-5975-486E-FE975C4EBFC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14.1.2 Now We Need Routing</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7658C6B8-C9A3-086C-6FDE-E7144CAE8C2D}"/>
              </a:ext>
            </a:extLst>
          </p:cNvPr>
          <p:cNvSpPr txBox="1"/>
          <p:nvPr/>
        </p:nvSpPr>
        <p:spPr>
          <a:xfrm>
            <a:off x="597158" y="1646643"/>
            <a:ext cx="8167243" cy="3216265"/>
          </a:xfrm>
          <a:prstGeom prst="rect">
            <a:avLst/>
          </a:prstGeom>
          <a:noFill/>
        </p:spPr>
        <p:txBody>
          <a:bodyPr wrap="square" rtlCol="0">
            <a:spAutoFit/>
          </a:bodyPr>
          <a:lstStyle/>
          <a:p>
            <a:pPr algn="l">
              <a:spcBef>
                <a:spcPts val="600"/>
              </a:spcBef>
            </a:pPr>
            <a:r>
              <a:rPr lang="en-US" i="0" dirty="0">
                <a:solidFill>
                  <a:schemeClr val="accent1"/>
                </a:solidFill>
                <a:effectLst/>
                <a:latin typeface="+mn-lt"/>
              </a:rPr>
              <a:t>Need for Routing:</a:t>
            </a:r>
          </a:p>
          <a:p>
            <a:pPr marL="171450" indent="-171450" algn="l">
              <a:buClr>
                <a:schemeClr val="tx1"/>
              </a:buClr>
              <a:buFont typeface="Arial" panose="020B0604020202020204" pitchFamily="34" charset="0"/>
              <a:buChar char="•"/>
            </a:pPr>
            <a:r>
              <a:rPr lang="en-US" sz="1200" i="0" dirty="0">
                <a:solidFill>
                  <a:schemeClr val="tx1"/>
                </a:solidFill>
                <a:effectLst/>
                <a:latin typeface="+mn-lt"/>
              </a:rPr>
              <a:t>Purpose: Connect devices beyond local networks to remote hosts, other businesses, and the internet.</a:t>
            </a:r>
          </a:p>
          <a:p>
            <a:pPr marL="171450" indent="-171450" algn="l">
              <a:buClr>
                <a:schemeClr val="tx1"/>
              </a:buClr>
              <a:buFont typeface="Arial" panose="020B0604020202020204" pitchFamily="34" charset="0"/>
              <a:buChar char="•"/>
            </a:pPr>
            <a:r>
              <a:rPr lang="en-US" sz="1200" i="0" dirty="0">
                <a:solidFill>
                  <a:schemeClr val="tx1"/>
                </a:solidFill>
                <a:effectLst/>
                <a:latin typeface="+mn-lt"/>
              </a:rPr>
              <a:t>Process: Identifying the best path for data to reach a destination.</a:t>
            </a:r>
          </a:p>
          <a:p>
            <a:pPr algn="l">
              <a:spcBef>
                <a:spcPts val="600"/>
              </a:spcBef>
              <a:buClr>
                <a:schemeClr val="tx1"/>
              </a:buClr>
            </a:pPr>
            <a:r>
              <a:rPr lang="en-US" i="0" dirty="0">
                <a:solidFill>
                  <a:schemeClr val="accent1"/>
                </a:solidFill>
                <a:effectLst/>
                <a:latin typeface="+mn-lt"/>
              </a:rPr>
              <a:t>Role of Routers: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Connects multiple Layer 3 IP networks.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Functionality: Directs traffic at the distribution layer, performing critical network operations.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Decision Basis: Unlike switches (Layer 2 MAC address), routers use the Layer 3 IP address.</a:t>
            </a:r>
          </a:p>
          <a:p>
            <a:pPr algn="l">
              <a:spcBef>
                <a:spcPts val="600"/>
              </a:spcBef>
              <a:buClr>
                <a:schemeClr val="tx1"/>
              </a:buClr>
            </a:pPr>
            <a:r>
              <a:rPr lang="en-US" i="0" dirty="0">
                <a:solidFill>
                  <a:schemeClr val="accent1"/>
                </a:solidFill>
                <a:effectLst/>
                <a:latin typeface="+mn-lt"/>
              </a:rPr>
              <a:t>Packet Format in Routing:</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Contains: Destination and source IP addresses, and message data.</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Router's Role: Reads destination IP's network portion to determine the best forwarding path.</a:t>
            </a:r>
          </a:p>
          <a:p>
            <a:pPr algn="l">
              <a:spcBef>
                <a:spcPts val="600"/>
              </a:spcBef>
              <a:buClr>
                <a:schemeClr val="tx1"/>
              </a:buClr>
            </a:pPr>
            <a:r>
              <a:rPr lang="en-US" i="0" dirty="0">
                <a:solidFill>
                  <a:schemeClr val="accent1"/>
                </a:solidFill>
                <a:effectLst/>
                <a:latin typeface="+mn-lt"/>
              </a:rPr>
              <a:t>Router Use Cases: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When source and destination IP addresses are on different networks.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Example: Host on network 1.1.1.0 sending to 5.5.5.0 routes the message via a router.</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The router de-encapsulates and reads the destination IP address.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Determines forwarding path, re-encapsulates the packet, and sends it towards its destination.</a:t>
            </a:r>
          </a:p>
        </p:txBody>
      </p:sp>
    </p:spTree>
    <p:extLst>
      <p:ext uri="{BB962C8B-B14F-4D97-AF65-F5344CB8AC3E}">
        <p14:creationId xmlns:p14="http://schemas.microsoft.com/office/powerpoint/2010/main" val="28123764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B48FA5B-9B88-7857-F1C3-43ACB62590B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8F194C6-BE0D-6A6E-506D-F6202C07B67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252CE6D8-C67A-A191-5667-F543EC444CC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14.1.2 Now We Need Routing</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8205B35-199F-51BE-50A9-77F2CE6193CF}"/>
              </a:ext>
            </a:extLst>
          </p:cNvPr>
          <p:cNvSpPr txBox="1"/>
          <p:nvPr/>
        </p:nvSpPr>
        <p:spPr>
          <a:xfrm>
            <a:off x="720725" y="1632596"/>
            <a:ext cx="8167243" cy="3370153"/>
          </a:xfrm>
          <a:prstGeom prst="rect">
            <a:avLst/>
          </a:prstGeom>
          <a:noFill/>
        </p:spPr>
        <p:txBody>
          <a:bodyPr wrap="square" rtlCol="0">
            <a:spAutoFit/>
          </a:bodyPr>
          <a:lstStyle/>
          <a:p>
            <a:pPr algn="l">
              <a:spcBef>
                <a:spcPts val="600"/>
              </a:spcBef>
            </a:pPr>
            <a:r>
              <a:rPr lang="ja-JP" altLang="en-US" i="0">
                <a:solidFill>
                  <a:schemeClr val="accent5"/>
                </a:solidFill>
                <a:effectLst/>
                <a:latin typeface="+mn-lt"/>
              </a:rPr>
              <a:t>ルーティングの必要性：</a:t>
            </a: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目的：ローカルネットワークを超えて、異なるネットワークやインターネットにデバイスを接続する。</a:t>
            </a: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ルーティングは、データが宛先に到達するための最適な経路をみつけるプロセス。</a:t>
            </a:r>
            <a:endParaRPr lang="en-US" altLang="ja-JP" sz="1200" i="0" dirty="0">
              <a:solidFill>
                <a:schemeClr val="tx1"/>
              </a:solidFill>
              <a:effectLst/>
              <a:latin typeface="+mn-lt"/>
            </a:endParaRPr>
          </a:p>
          <a:p>
            <a:pPr algn="l">
              <a:spcBef>
                <a:spcPts val="600"/>
              </a:spcBef>
              <a:buClr>
                <a:schemeClr val="tx1"/>
              </a:buClr>
            </a:pPr>
            <a:r>
              <a:rPr lang="ja-JP" altLang="en-US" sz="1200" i="0">
                <a:solidFill>
                  <a:schemeClr val="accent5"/>
                </a:solidFill>
                <a:effectLst/>
                <a:latin typeface="+mn-lt"/>
                <a:hlinkClick r:id="rId5">
                  <a:extLst>
                    <a:ext uri="{A12FA001-AC4F-418D-AE19-62706E023703}">
                      <ahyp:hlinkClr xmlns:ahyp="http://schemas.microsoft.com/office/drawing/2018/hyperlinkcolor" val="tx"/>
                    </a:ext>
                  </a:extLst>
                </a:hlinkClick>
              </a:rPr>
              <a:t>ルーターの役割：</a:t>
            </a:r>
            <a:endParaRPr lang="en-US" altLang="ja-JP" sz="1200" i="0" dirty="0">
              <a:solidFill>
                <a:schemeClr val="accent5"/>
              </a:solidFill>
              <a:effectLst/>
              <a:latin typeface="+mn-lt"/>
            </a:endParaRPr>
          </a:p>
          <a:p>
            <a:pPr marL="171450" indent="-171450" algn="l">
              <a:spcBef>
                <a:spcPts val="600"/>
              </a:spcBef>
              <a:buClr>
                <a:schemeClr val="tx1"/>
              </a:buClr>
              <a:buFont typeface="Arial" panose="020B0604020202020204" pitchFamily="34" charset="0"/>
              <a:buChar char="•"/>
            </a:pPr>
            <a:r>
              <a:rPr lang="ja-JP" altLang="en-US" sz="1200">
                <a:solidFill>
                  <a:schemeClr val="tx1"/>
                </a:solidFill>
                <a:latin typeface="+mn-lt"/>
              </a:rPr>
              <a:t>ルータはレイヤー３のレベルで、複数の</a:t>
            </a:r>
            <a:r>
              <a:rPr lang="ja-JP" altLang="en-US" sz="1200" i="0">
                <a:solidFill>
                  <a:schemeClr val="tx1"/>
                </a:solidFill>
                <a:effectLst/>
                <a:latin typeface="+mn-lt"/>
              </a:rPr>
              <a:t>ネットワークを接続するデバイス。データのトラフィックを管理する。</a:t>
            </a:r>
          </a:p>
          <a:p>
            <a:pPr marL="171450" indent="-171450">
              <a:spcBef>
                <a:spcPts val="600"/>
              </a:spcBef>
              <a:buClr>
                <a:schemeClr val="tx1"/>
              </a:buClr>
              <a:buFont typeface="Arial" panose="020B0604020202020204" pitchFamily="34" charset="0"/>
              <a:buChar char="•"/>
            </a:pPr>
            <a:r>
              <a:rPr lang="ja-JP" altLang="en-US" sz="1200">
                <a:solidFill>
                  <a:schemeClr val="tx1"/>
                </a:solidFill>
                <a:latin typeface="+mn-lt"/>
              </a:rPr>
              <a:t>ルータ：</a:t>
            </a:r>
            <a:r>
              <a:rPr lang="ja-JP" altLang="en-US" sz="1200" i="0">
                <a:solidFill>
                  <a:schemeClr val="tx1"/>
                </a:solidFill>
                <a:effectLst/>
                <a:latin typeface="+mn-lt"/>
              </a:rPr>
              <a:t>レイヤー</a:t>
            </a:r>
            <a:r>
              <a:rPr lang="en-US" altLang="ja-JP" sz="1200" i="0" dirty="0">
                <a:solidFill>
                  <a:schemeClr val="tx1"/>
                </a:solidFill>
                <a:effectLst/>
                <a:latin typeface="+mn-lt"/>
              </a:rPr>
              <a:t>3</a:t>
            </a:r>
            <a:r>
              <a:rPr lang="ja-JP" altLang="en-US" sz="1200" i="0">
                <a:solidFill>
                  <a:schemeClr val="tx1"/>
                </a:solidFill>
                <a:effectLst/>
                <a:latin typeface="+mn-lt"/>
              </a:rPr>
              <a:t>の</a:t>
            </a:r>
            <a:r>
              <a:rPr lang="en-US" sz="1200" i="0" dirty="0">
                <a:solidFill>
                  <a:schemeClr val="tx1"/>
                </a:solidFill>
                <a:effectLst/>
                <a:latin typeface="+mn-lt"/>
              </a:rPr>
              <a:t>IP</a:t>
            </a:r>
            <a:r>
              <a:rPr lang="ja-JP" altLang="en-US" sz="1200" i="0">
                <a:solidFill>
                  <a:schemeClr val="tx1"/>
                </a:solidFill>
                <a:effectLst/>
                <a:latin typeface="+mn-lt"/>
              </a:rPr>
              <a:t>アドレスを使用する。</a:t>
            </a:r>
            <a:endParaRPr lang="en-US" altLang="ja-JP" sz="1200" i="0" dirty="0">
              <a:solidFill>
                <a:schemeClr val="tx1"/>
              </a:solidFill>
              <a:effectLst/>
              <a:latin typeface="+mn-lt"/>
            </a:endParaRP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スイッチ：レイヤー</a:t>
            </a:r>
            <a:r>
              <a:rPr lang="en-US" altLang="ja-JP" sz="1200" i="0" dirty="0">
                <a:solidFill>
                  <a:schemeClr val="tx1"/>
                </a:solidFill>
                <a:effectLst/>
                <a:latin typeface="+mn-lt"/>
              </a:rPr>
              <a:t>2</a:t>
            </a:r>
            <a:r>
              <a:rPr lang="ja-JP" altLang="en-US" sz="1200" i="0">
                <a:solidFill>
                  <a:schemeClr val="tx1"/>
                </a:solidFill>
                <a:effectLst/>
                <a:latin typeface="+mn-lt"/>
              </a:rPr>
              <a:t>の</a:t>
            </a:r>
            <a:r>
              <a:rPr lang="en-US" sz="1200" i="0" dirty="0">
                <a:solidFill>
                  <a:schemeClr val="tx1"/>
                </a:solidFill>
                <a:effectLst/>
                <a:latin typeface="+mn-lt"/>
              </a:rPr>
              <a:t>MAC</a:t>
            </a:r>
            <a:r>
              <a:rPr lang="ja-JP" altLang="en-US" sz="1200" i="0">
                <a:solidFill>
                  <a:schemeClr val="tx1"/>
                </a:solidFill>
                <a:effectLst/>
                <a:latin typeface="+mn-lt"/>
              </a:rPr>
              <a:t>アドレスを使用する。</a:t>
            </a:r>
            <a:endParaRPr lang="en-US" altLang="ja-JP" sz="1200" i="0" dirty="0">
              <a:solidFill>
                <a:schemeClr val="tx1"/>
              </a:solidFill>
              <a:effectLst/>
              <a:latin typeface="+mn-lt"/>
            </a:endParaRPr>
          </a:p>
          <a:p>
            <a:pPr algn="l">
              <a:spcBef>
                <a:spcPts val="600"/>
              </a:spcBef>
              <a:buClr>
                <a:schemeClr val="tx1"/>
              </a:buClr>
            </a:pPr>
            <a:r>
              <a:rPr lang="ja-JP" altLang="en-US" sz="1200">
                <a:solidFill>
                  <a:schemeClr val="accent5"/>
                </a:solidFill>
                <a:latin typeface="+mn-lt"/>
              </a:rPr>
              <a:t>パケットのフォーマット：</a:t>
            </a:r>
          </a:p>
          <a:p>
            <a:pPr marL="171450" indent="-171450" algn="l">
              <a:spcBef>
                <a:spcPts val="600"/>
              </a:spcBef>
              <a:buClr>
                <a:schemeClr val="tx1"/>
              </a:buClr>
              <a:buFont typeface="Arial" panose="020B0604020202020204" pitchFamily="34" charset="0"/>
              <a:buChar char="•"/>
            </a:pPr>
            <a:r>
              <a:rPr lang="ja-JP" altLang="en-US" sz="1200">
                <a:solidFill>
                  <a:schemeClr val="tx1"/>
                </a:solidFill>
                <a:latin typeface="+mn-lt"/>
              </a:rPr>
              <a:t>宛先</a:t>
            </a:r>
            <a:r>
              <a:rPr lang="en-US" altLang="ja-JP" sz="1200" dirty="0">
                <a:solidFill>
                  <a:schemeClr val="tx1"/>
                </a:solidFill>
                <a:latin typeface="+mn-lt"/>
              </a:rPr>
              <a:t>IP</a:t>
            </a:r>
            <a:r>
              <a:rPr lang="ja-JP" altLang="en-US" sz="1200">
                <a:solidFill>
                  <a:schemeClr val="tx1"/>
                </a:solidFill>
                <a:latin typeface="+mn-lt"/>
              </a:rPr>
              <a:t>アドレス、送信元の</a:t>
            </a:r>
            <a:r>
              <a:rPr lang="en-US" sz="1200" dirty="0">
                <a:solidFill>
                  <a:schemeClr val="tx1"/>
                </a:solidFill>
                <a:latin typeface="+mn-lt"/>
              </a:rPr>
              <a:t>IP</a:t>
            </a:r>
            <a:r>
              <a:rPr lang="ja-JP" altLang="en-US" sz="1200">
                <a:solidFill>
                  <a:schemeClr val="tx1"/>
                </a:solidFill>
                <a:latin typeface="+mn-lt"/>
              </a:rPr>
              <a:t>アドレスとデータが含まれる。</a:t>
            </a: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ルーターは、パケットを受け取り、非カプセル化（パケットからデータヘッダーを取り出す）して宛先</a:t>
            </a:r>
            <a:r>
              <a:rPr lang="en-US" sz="1200" i="0" dirty="0">
                <a:solidFill>
                  <a:schemeClr val="tx1"/>
                </a:solidFill>
                <a:effectLst/>
                <a:latin typeface="+mn-lt"/>
              </a:rPr>
              <a:t>IP</a:t>
            </a:r>
            <a:r>
              <a:rPr lang="ja-JP" altLang="en-US" sz="1200" i="0">
                <a:solidFill>
                  <a:schemeClr val="tx1"/>
                </a:solidFill>
                <a:effectLst/>
                <a:latin typeface="+mn-lt"/>
              </a:rPr>
              <a:t>アドレスを読み取り、新しいフレームに再カプセル化（新しいヘッダーを入れて新しいパケットを作成）して送信します。</a:t>
            </a:r>
            <a:endParaRPr lang="en-US" altLang="ja-JP" sz="1200" i="0" dirty="0">
              <a:solidFill>
                <a:schemeClr val="tx1"/>
              </a:solidFill>
              <a:effectLst/>
              <a:latin typeface="+mn-lt"/>
            </a:endParaRPr>
          </a:p>
          <a:p>
            <a:pPr marL="171450" indent="-171450" algn="l">
              <a:spcBef>
                <a:spcPts val="600"/>
              </a:spcBef>
              <a:buClr>
                <a:schemeClr val="tx1"/>
              </a:buClr>
              <a:buFont typeface="Arial" panose="020B0604020202020204" pitchFamily="34" charset="0"/>
              <a:buChar char="•"/>
            </a:pPr>
            <a:endParaRPr lang="en-US" sz="1200" dirty="0">
              <a:solidFill>
                <a:schemeClr val="tx1"/>
              </a:solidFill>
              <a:latin typeface="+mn-lt"/>
            </a:endParaRPr>
          </a:p>
          <a:p>
            <a:pPr algn="l">
              <a:spcBef>
                <a:spcPts val="600"/>
              </a:spcBef>
              <a:buClr>
                <a:schemeClr val="tx1"/>
              </a:buClr>
            </a:pPr>
            <a:r>
              <a:rPr lang="en-US" altLang="ja-JP" sz="1200" i="0" dirty="0">
                <a:solidFill>
                  <a:schemeClr val="tx1"/>
                </a:solidFill>
                <a:effectLst/>
                <a:latin typeface="+mn-lt"/>
                <a:hlinkClick r:id="rId6"/>
              </a:rPr>
              <a:t>IP </a:t>
            </a:r>
            <a:r>
              <a:rPr lang="ja-JP" altLang="en-US" sz="1200" i="0">
                <a:solidFill>
                  <a:schemeClr val="tx1"/>
                </a:solidFill>
                <a:effectLst/>
                <a:latin typeface="+mn-lt"/>
                <a:hlinkClick r:id="rId6"/>
              </a:rPr>
              <a:t>アドレスの復習</a:t>
            </a:r>
            <a:endParaRPr lang="en-US" sz="1200" i="0" dirty="0">
              <a:solidFill>
                <a:schemeClr val="tx1"/>
              </a:solidFill>
              <a:effectLst/>
              <a:latin typeface="+mn-lt"/>
            </a:endParaRPr>
          </a:p>
        </p:txBody>
      </p:sp>
      <p:pic>
        <p:nvPicPr>
          <p:cNvPr id="3" name="Picture 2">
            <a:extLst>
              <a:ext uri="{FF2B5EF4-FFF2-40B4-BE49-F238E27FC236}">
                <a16:creationId xmlns:a16="http://schemas.microsoft.com/office/drawing/2014/main" id="{3E5F713E-E250-7D65-1028-E51EA1120652}"/>
              </a:ext>
            </a:extLst>
          </p:cNvPr>
          <p:cNvPicPr>
            <a:picLocks noChangeAspect="1"/>
          </p:cNvPicPr>
          <p:nvPr/>
        </p:nvPicPr>
        <p:blipFill>
          <a:blip r:embed="rId7"/>
          <a:stretch>
            <a:fillRect/>
          </a:stretch>
        </p:blipFill>
        <p:spPr>
          <a:xfrm>
            <a:off x="5386859" y="3348049"/>
            <a:ext cx="3434661" cy="548918"/>
          </a:xfrm>
          <a:prstGeom prst="rect">
            <a:avLst/>
          </a:prstGeom>
        </p:spPr>
      </p:pic>
    </p:spTree>
    <p:extLst>
      <p:ext uri="{BB962C8B-B14F-4D97-AF65-F5344CB8AC3E}">
        <p14:creationId xmlns:p14="http://schemas.microsoft.com/office/powerpoint/2010/main" val="12477889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4BB75CE-2A2D-CB94-7562-98970FBA2F38}"/>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0A4BF8-C6C6-DDF5-2C5E-522D7390901D}"/>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solidFill>
                  <a:schemeClr val="accent4"/>
                </a:solidFill>
              </a:rPr>
              <a:t>Quiz 13_1 Check Your Understanding - The Need for Routing</a:t>
            </a:r>
          </a:p>
        </p:txBody>
      </p:sp>
      <p:grpSp>
        <p:nvGrpSpPr>
          <p:cNvPr id="3" name="Google Shape;10286;p77">
            <a:extLst>
              <a:ext uri="{FF2B5EF4-FFF2-40B4-BE49-F238E27FC236}">
                <a16:creationId xmlns:a16="http://schemas.microsoft.com/office/drawing/2014/main" id="{F573A098-855A-E91E-56D3-82362A700F3F}"/>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3B8E0E9A-1D86-253E-90DE-CCECFD5D84DB}"/>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A22F04BA-754D-DB9D-96CE-BE3183AEA04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AC7F2AC7-7836-43AE-55CD-51C7C3C216F2}"/>
              </a:ext>
            </a:extLst>
          </p:cNvPr>
          <p:cNvSpPr txBox="1"/>
          <p:nvPr/>
        </p:nvSpPr>
        <p:spPr>
          <a:xfrm>
            <a:off x="720000" y="1727180"/>
            <a:ext cx="7939368" cy="2677656"/>
          </a:xfrm>
          <a:prstGeom prst="rect">
            <a:avLst/>
          </a:prstGeom>
          <a:noFill/>
        </p:spPr>
        <p:txBody>
          <a:bodyPr wrap="square" rtlCol="0">
            <a:spAutoFit/>
          </a:bodyPr>
          <a:lstStyle/>
          <a:p>
            <a:pPr fontAlgn="ctr"/>
            <a:r>
              <a:rPr lang="en-US" dirty="0">
                <a:solidFill>
                  <a:schemeClr val="accent1"/>
                </a:solidFill>
                <a:latin typeface="+mn-lt"/>
                <a:hlinkClick r:id="rId3"/>
              </a:rPr>
              <a:t>https://forms.gle/LMUr1qfpHdnn9yzq6</a:t>
            </a:r>
            <a:endParaRPr lang="en-US" dirty="0">
              <a:solidFill>
                <a:schemeClr val="accent1"/>
              </a:solidFill>
              <a:latin typeface="+mn-lt"/>
            </a:endParaRPr>
          </a:p>
          <a:p>
            <a:pPr fontAlgn="ctr"/>
            <a:endParaRPr lang="en-US" i="0" dirty="0">
              <a:solidFill>
                <a:schemeClr val="accent1"/>
              </a:solidFill>
              <a:effectLst/>
              <a:latin typeface="+mn-lt"/>
            </a:endParaRPr>
          </a:p>
          <a:p>
            <a:pPr algn="l" fontAlgn="ctr"/>
            <a:r>
              <a:rPr lang="en-US" i="0" dirty="0">
                <a:solidFill>
                  <a:schemeClr val="tx1"/>
                </a:solidFill>
                <a:effectLst/>
                <a:latin typeface="+mn-lt"/>
              </a:rPr>
              <a:t>Question 1</a:t>
            </a:r>
          </a:p>
          <a:p>
            <a:pPr marL="358775" lvl="1">
              <a:spcAft>
                <a:spcPts val="600"/>
              </a:spcAft>
            </a:pPr>
            <a:r>
              <a:rPr lang="en-US" i="0" dirty="0">
                <a:solidFill>
                  <a:schemeClr val="tx1"/>
                </a:solidFill>
                <a:effectLst/>
                <a:latin typeface="+mn-lt"/>
              </a:rPr>
              <a:t>Reasons to divide a network into multiple smaller networks.(Choose two.)</a:t>
            </a:r>
          </a:p>
          <a:p>
            <a:pPr marL="358775" lvl="1">
              <a:spcAft>
                <a:spcPts val="600"/>
              </a:spcAft>
            </a:pPr>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Increase network security</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To maintain smaller broadcast domains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Devices receive all the network traffic</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Large networks are more difficult to troubleshoot.</a:t>
            </a:r>
          </a:p>
          <a:p>
            <a:pPr marL="358775" lvl="1">
              <a:buClr>
                <a:schemeClr val="tx1"/>
              </a:buClr>
            </a:pPr>
            <a:endParaRPr lang="en-US" sz="1200" dirty="0">
              <a:solidFill>
                <a:schemeClr val="tx1"/>
              </a:solidFill>
              <a:latin typeface="+mn-lt"/>
            </a:endParaRPr>
          </a:p>
        </p:txBody>
      </p:sp>
    </p:spTree>
    <p:extLst>
      <p:ext uri="{BB962C8B-B14F-4D97-AF65-F5344CB8AC3E}">
        <p14:creationId xmlns:p14="http://schemas.microsoft.com/office/powerpoint/2010/main" val="1222695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23B23BC-A884-4F0B-C400-6DC80DC511D3}"/>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FDEA2CE0-6B50-BDCF-963E-62B98B125696}"/>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1E7E3157-4DEC-5C82-D7E4-7750E7133BBB}"/>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A6A43F25-4429-C4EA-68FB-1C8967407DAD}"/>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87222069-B125-7E08-BDAF-8B36DF352BB1}"/>
              </a:ext>
            </a:extLst>
          </p:cNvPr>
          <p:cNvSpPr txBox="1"/>
          <p:nvPr/>
        </p:nvSpPr>
        <p:spPr>
          <a:xfrm>
            <a:off x="720000" y="1727180"/>
            <a:ext cx="7939368" cy="2492990"/>
          </a:xfrm>
          <a:prstGeom prst="rect">
            <a:avLst/>
          </a:prstGeom>
          <a:noFill/>
        </p:spPr>
        <p:txBody>
          <a:bodyPr wrap="square" rtlCol="0">
            <a:spAutoFit/>
          </a:bodyPr>
          <a:lstStyle/>
          <a:p>
            <a:pPr fontAlgn="ctr"/>
            <a:r>
              <a:rPr lang="en-US" dirty="0">
                <a:solidFill>
                  <a:schemeClr val="accent1"/>
                </a:solidFill>
                <a:latin typeface="+mn-lt"/>
                <a:hlinkClick r:id="rId3"/>
              </a:rPr>
              <a:t>https://forms.gle/LMUr1qfpHdnn9yzq6</a:t>
            </a:r>
            <a:endParaRPr lang="en-US" dirty="0">
              <a:solidFill>
                <a:schemeClr val="accent1"/>
              </a:solidFill>
              <a:latin typeface="+mn-lt"/>
            </a:endParaRPr>
          </a:p>
          <a:p>
            <a:pPr fontAlgn="ctr"/>
            <a:endParaRPr lang="en-US" i="0" dirty="0">
              <a:solidFill>
                <a:schemeClr val="accent1"/>
              </a:solidFill>
              <a:effectLst/>
              <a:latin typeface="+mn-lt"/>
            </a:endParaRPr>
          </a:p>
          <a:p>
            <a:pPr algn="l" fontAlgn="ctr">
              <a:spcAft>
                <a:spcPts val="600"/>
              </a:spcAft>
            </a:pPr>
            <a:r>
              <a:rPr lang="en-US" i="0" dirty="0">
                <a:solidFill>
                  <a:schemeClr val="tx1"/>
                </a:solidFill>
                <a:effectLst/>
                <a:latin typeface="+mn-lt"/>
              </a:rPr>
              <a:t>Question 2</a:t>
            </a:r>
          </a:p>
          <a:p>
            <a:pPr marL="358775" lvl="1">
              <a:spcAft>
                <a:spcPts val="600"/>
              </a:spcAft>
            </a:pPr>
            <a:r>
              <a:rPr lang="en-US" i="0" dirty="0">
                <a:solidFill>
                  <a:schemeClr val="tx1"/>
                </a:solidFill>
                <a:effectLst/>
                <a:latin typeface="+mn-lt"/>
              </a:rPr>
              <a:t>Which of the following devices is used to divide a network into smaller networks?</a:t>
            </a:r>
          </a:p>
          <a:p>
            <a:pPr marL="358775" lvl="1">
              <a:spcAft>
                <a:spcPts val="600"/>
              </a:spcAft>
            </a:pPr>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Hubs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Switches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Routers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Bridges</a:t>
            </a:r>
            <a:endParaRPr lang="en-US" dirty="0">
              <a:solidFill>
                <a:schemeClr val="tx1"/>
              </a:solidFill>
              <a:latin typeface="+mn-lt"/>
            </a:endParaRPr>
          </a:p>
        </p:txBody>
      </p:sp>
      <p:sp>
        <p:nvSpPr>
          <p:cNvPr id="9" name="Google Shape;1302;p52">
            <a:extLst>
              <a:ext uri="{FF2B5EF4-FFF2-40B4-BE49-F238E27FC236}">
                <a16:creationId xmlns:a16="http://schemas.microsoft.com/office/drawing/2014/main" id="{0D89B694-AB13-8A65-8470-8FDDA3ABA0AD}"/>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13_1 Check Your Understanding - The Need for Routing</a:t>
            </a:r>
          </a:p>
        </p:txBody>
      </p:sp>
    </p:spTree>
    <p:extLst>
      <p:ext uri="{BB962C8B-B14F-4D97-AF65-F5344CB8AC3E}">
        <p14:creationId xmlns:p14="http://schemas.microsoft.com/office/powerpoint/2010/main" val="3097545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E6F7382-A637-5545-CD13-FAE39BAE6786}"/>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990A2725-352F-97D9-587A-D7C4441A35A6}"/>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D16349A2-39C9-2DFA-0BF5-A692721B09BA}"/>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DFF336CF-E9DB-A2A2-EDB7-217643EE3CB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8D49EA7E-8385-1757-D449-BC26F227C40F}"/>
              </a:ext>
            </a:extLst>
          </p:cNvPr>
          <p:cNvSpPr txBox="1"/>
          <p:nvPr/>
        </p:nvSpPr>
        <p:spPr>
          <a:xfrm>
            <a:off x="720001" y="1780338"/>
            <a:ext cx="7939368" cy="2385268"/>
          </a:xfrm>
          <a:prstGeom prst="rect">
            <a:avLst/>
          </a:prstGeom>
          <a:noFill/>
        </p:spPr>
        <p:txBody>
          <a:bodyPr wrap="square" rtlCol="0">
            <a:spAutoFit/>
          </a:bodyPr>
          <a:lstStyle/>
          <a:p>
            <a:pPr fontAlgn="ctr"/>
            <a:r>
              <a:rPr lang="en-US" dirty="0">
                <a:solidFill>
                  <a:schemeClr val="tx1"/>
                </a:solidFill>
                <a:latin typeface="+mn-lt"/>
                <a:hlinkClick r:id="rId3"/>
              </a:rPr>
              <a:t>https://forms.gle/LMUr1qfpHdnn9yzq6</a:t>
            </a:r>
            <a:endParaRPr lang="en-US" dirty="0">
              <a:solidFill>
                <a:schemeClr val="tx1"/>
              </a:solidFill>
              <a:latin typeface="+mn-lt"/>
            </a:endParaRPr>
          </a:p>
          <a:p>
            <a:pPr fontAlgn="ctr"/>
            <a:endParaRPr lang="en-US" dirty="0">
              <a:solidFill>
                <a:schemeClr val="tx1"/>
              </a:solidFill>
              <a:latin typeface="+mn-lt"/>
            </a:endParaRPr>
          </a:p>
          <a:p>
            <a:pPr fontAlgn="ctr"/>
            <a:r>
              <a:rPr lang="en-US" dirty="0">
                <a:solidFill>
                  <a:schemeClr val="tx1"/>
                </a:solidFill>
                <a:latin typeface="+mn-lt"/>
              </a:rPr>
              <a:t>Question </a:t>
            </a:r>
            <a:r>
              <a:rPr lang="en-US" i="0" dirty="0">
                <a:solidFill>
                  <a:schemeClr val="tx1"/>
                </a:solidFill>
                <a:effectLst/>
                <a:latin typeface="+mn-lt"/>
              </a:rPr>
              <a:t>3</a:t>
            </a:r>
          </a:p>
          <a:p>
            <a:pPr marL="358775" lvl="1">
              <a:spcAft>
                <a:spcPts val="600"/>
              </a:spcAft>
            </a:pPr>
            <a:r>
              <a:rPr lang="en-US" i="0" dirty="0">
                <a:solidFill>
                  <a:schemeClr val="tx1"/>
                </a:solidFill>
                <a:effectLst/>
                <a:latin typeface="+mn-lt"/>
              </a:rPr>
              <a:t>What is routing?</a:t>
            </a:r>
          </a:p>
          <a:p>
            <a:pPr marL="358775" lvl="1">
              <a:spcAft>
                <a:spcPts val="600"/>
              </a:spcAft>
            </a:pPr>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Routing is a way to connect devices within a local area network.</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Routing is a process to determine the best path to a destination.</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Routing transfers data between devices.</a:t>
            </a:r>
            <a:endParaRPr lang="en-US" dirty="0">
              <a:solidFill>
                <a:schemeClr val="tx1"/>
              </a:solidFill>
              <a:latin typeface="+mn-lt"/>
            </a:endParaRPr>
          </a:p>
          <a:p>
            <a:pPr algn="l" fontAlgn="ctr"/>
            <a:endParaRPr lang="en-US" sz="1200" dirty="0">
              <a:solidFill>
                <a:schemeClr val="tx1"/>
              </a:solidFill>
              <a:latin typeface="+mn-lt"/>
            </a:endParaRPr>
          </a:p>
        </p:txBody>
      </p:sp>
      <p:sp>
        <p:nvSpPr>
          <p:cNvPr id="9" name="Google Shape;1302;p52">
            <a:extLst>
              <a:ext uri="{FF2B5EF4-FFF2-40B4-BE49-F238E27FC236}">
                <a16:creationId xmlns:a16="http://schemas.microsoft.com/office/drawing/2014/main" id="{5473F1F3-D68F-F239-88F1-B28040BADAC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13_1 Check Your Understanding - The Need for Routing</a:t>
            </a:r>
          </a:p>
        </p:txBody>
      </p:sp>
    </p:spTree>
    <p:extLst>
      <p:ext uri="{BB962C8B-B14F-4D97-AF65-F5344CB8AC3E}">
        <p14:creationId xmlns:p14="http://schemas.microsoft.com/office/powerpoint/2010/main" val="2190464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79E5FBF-3515-9452-4298-2A52C619782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2CC88C3-2E35-1984-107E-4000DB16AAE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BFBF3D38-6A37-CFD9-4320-D991D937FE07}"/>
              </a:ext>
            </a:extLst>
          </p:cNvPr>
          <p:cNvSpPr txBox="1"/>
          <p:nvPr/>
        </p:nvSpPr>
        <p:spPr>
          <a:xfrm>
            <a:off x="720726" y="1246533"/>
            <a:ext cx="7702550" cy="1169551"/>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14.2.1 Video - Router Packet Forwarding</a:t>
            </a:r>
            <a:endParaRPr lang="en-US" altLang="ja-JP" sz="2000" dirty="0">
              <a:solidFill>
                <a:schemeClr val="accent4"/>
              </a:solidFill>
              <a:latin typeface="+mn-lt"/>
              <a:ea typeface="MS PGothic" panose="020B0600070205080204" pitchFamily="34" charset="-128"/>
            </a:endParaRPr>
          </a:p>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14.2.2 Video - Messages Within and Between Networks - Part 1</a:t>
            </a:r>
            <a:endParaRPr lang="en-US" altLang="ja-JP" sz="2000" dirty="0">
              <a:solidFill>
                <a:schemeClr val="accent4"/>
              </a:solidFill>
              <a:latin typeface="+mn-lt"/>
              <a:ea typeface="MS PGothic" panose="020B0600070205080204" pitchFamily="34" charset="-128"/>
            </a:endParaRPr>
          </a:p>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6">
                  <a:extLst>
                    <a:ext uri="{A12FA001-AC4F-418D-AE19-62706E023703}">
                      <ahyp:hlinkClr xmlns:ahyp="http://schemas.microsoft.com/office/drawing/2018/hyperlinkcolor" val="tx"/>
                    </a:ext>
                  </a:extLst>
                </a:hlinkClick>
              </a:rPr>
              <a:t>14.2.3 Video - Messages Within and Between Networks - Part 2</a:t>
            </a:r>
            <a:endParaRPr lang="en-US" altLang="ja-JP" sz="2000" dirty="0">
              <a:solidFill>
                <a:schemeClr val="accent4"/>
              </a:solidFill>
              <a:latin typeface="+mn-lt"/>
              <a:ea typeface="MS PGothic" panose="020B0600070205080204" pitchFamily="34" charset="-128"/>
            </a:endParaRPr>
          </a:p>
        </p:txBody>
      </p:sp>
    </p:spTree>
    <p:extLst>
      <p:ext uri="{BB962C8B-B14F-4D97-AF65-F5344CB8AC3E}">
        <p14:creationId xmlns:p14="http://schemas.microsoft.com/office/powerpoint/2010/main" val="24024811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5F0BF12E-8832-9654-C781-B259DB142AB0}"/>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AEB8CF6-76E3-9618-351D-822D2F84F9B1}"/>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14.2. </a:t>
            </a:r>
            <a:r>
              <a:rPr lang="ja-JP" altLang="en-US">
                <a:hlinkClick r:id="rId3"/>
              </a:rPr>
              <a:t>ルーティングテーブル</a:t>
            </a:r>
            <a:endParaRPr lang="en-US" dirty="0"/>
          </a:p>
        </p:txBody>
      </p:sp>
      <p:sp>
        <p:nvSpPr>
          <p:cNvPr id="4" name="TextBox 3">
            <a:extLst>
              <a:ext uri="{FF2B5EF4-FFF2-40B4-BE49-F238E27FC236}">
                <a16:creationId xmlns:a16="http://schemas.microsoft.com/office/drawing/2014/main" id="{BFE27610-260B-6947-1131-93557FF30AF5}"/>
              </a:ext>
            </a:extLst>
          </p:cNvPr>
          <p:cNvSpPr txBox="1"/>
          <p:nvPr/>
        </p:nvSpPr>
        <p:spPr>
          <a:xfrm>
            <a:off x="720000"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14.2.1 Video - </a:t>
            </a:r>
            <a:r>
              <a:rPr lang="ja-JP" altLang="en-US" sz="2000">
                <a:solidFill>
                  <a:schemeClr val="accent4"/>
                </a:solidFill>
                <a:latin typeface="+mn-lt"/>
                <a:ea typeface="MS PGothic" panose="020B0600070205080204" pitchFamily="34" charset="-128"/>
                <a:hlinkClick r:id="rId4"/>
              </a:rPr>
              <a:t>ルーターパケット転送</a:t>
            </a:r>
            <a:endParaRPr lang="en-US" altLang="ja-JP" sz="2000" dirty="0">
              <a:solidFill>
                <a:schemeClr val="accent4"/>
              </a:solidFill>
              <a:latin typeface="+mn-lt"/>
              <a:ea typeface="MS PGothic" panose="020B0600070205080204" pitchFamily="34" charset="-128"/>
            </a:endParaRPr>
          </a:p>
        </p:txBody>
      </p:sp>
      <p:sp>
        <p:nvSpPr>
          <p:cNvPr id="7" name="TextBox 6">
            <a:extLst>
              <a:ext uri="{FF2B5EF4-FFF2-40B4-BE49-F238E27FC236}">
                <a16:creationId xmlns:a16="http://schemas.microsoft.com/office/drawing/2014/main" id="{E720E73F-9CEC-B052-ADAC-168EC390D83F}"/>
              </a:ext>
            </a:extLst>
          </p:cNvPr>
          <p:cNvSpPr txBox="1"/>
          <p:nvPr/>
        </p:nvSpPr>
        <p:spPr>
          <a:xfrm>
            <a:off x="720000" y="1608462"/>
            <a:ext cx="8102723" cy="3154710"/>
          </a:xfrm>
          <a:prstGeom prst="rect">
            <a:avLst/>
          </a:prstGeom>
          <a:noFill/>
        </p:spPr>
        <p:txBody>
          <a:bodyPr wrap="square" rtlCol="0">
            <a:spAutoFit/>
          </a:bodyPr>
          <a:lstStyle/>
          <a:p>
            <a:pPr>
              <a:spcAft>
                <a:spcPts val="600"/>
              </a:spcAft>
              <a:buClr>
                <a:schemeClr val="tx1"/>
              </a:buClr>
            </a:pPr>
            <a:r>
              <a:rPr lang="ja-JP" altLang="en-US">
                <a:solidFill>
                  <a:schemeClr val="tx1"/>
                </a:solidFill>
              </a:rPr>
              <a:t>このビデオは、ルーターがパケットを異なるネットワーク間で</a:t>
            </a:r>
            <a:br>
              <a:rPr lang="en-US" altLang="ja-JP" dirty="0">
                <a:solidFill>
                  <a:schemeClr val="tx1"/>
                </a:solidFill>
              </a:rPr>
            </a:br>
            <a:r>
              <a:rPr lang="ja-JP" altLang="en-US">
                <a:solidFill>
                  <a:schemeClr val="tx1"/>
                </a:solidFill>
              </a:rPr>
              <a:t>転送する方法を説明しています。</a:t>
            </a:r>
          </a:p>
          <a:p>
            <a:pPr lvl="1">
              <a:spcAft>
                <a:spcPts val="1200"/>
              </a:spcAft>
              <a:buClr>
                <a:schemeClr val="tx1"/>
              </a:buClr>
            </a:pPr>
            <a:r>
              <a:rPr lang="ja-JP" altLang="en-US">
                <a:solidFill>
                  <a:schemeClr val="tx1"/>
                </a:solidFill>
              </a:rPr>
              <a:t>例１：ホスト</a:t>
            </a:r>
            <a:r>
              <a:rPr lang="en-US" altLang="ja-JP" dirty="0">
                <a:solidFill>
                  <a:schemeClr val="tx1"/>
                </a:solidFill>
              </a:rPr>
              <a:t>H1(10.0.0.1)</a:t>
            </a:r>
            <a:r>
              <a:rPr lang="ja-JP" altLang="en-US">
                <a:solidFill>
                  <a:schemeClr val="tx1"/>
                </a:solidFill>
              </a:rPr>
              <a:t>が、別のネットワークにある</a:t>
            </a:r>
            <a:br>
              <a:rPr lang="en-US" altLang="ja-JP" dirty="0">
                <a:solidFill>
                  <a:schemeClr val="tx1"/>
                </a:solidFill>
              </a:rPr>
            </a:br>
            <a:r>
              <a:rPr lang="ja-JP" altLang="en-US">
                <a:solidFill>
                  <a:schemeClr val="tx1"/>
                </a:solidFill>
              </a:rPr>
              <a:t>ホスト</a:t>
            </a:r>
            <a:r>
              <a:rPr lang="en-US" altLang="ja-JP" dirty="0">
                <a:solidFill>
                  <a:schemeClr val="tx1"/>
                </a:solidFill>
              </a:rPr>
              <a:t>H4(192.168.1.2)</a:t>
            </a:r>
            <a:r>
              <a:rPr lang="ja-JP" altLang="en-US">
                <a:solidFill>
                  <a:schemeClr val="tx1"/>
                </a:solidFill>
              </a:rPr>
              <a:t>へパケットを送信する。</a:t>
            </a:r>
          </a:p>
          <a:p>
            <a:pPr marL="360000" lvl="2" indent="-162900">
              <a:spcAft>
                <a:spcPts val="600"/>
              </a:spcAft>
              <a:buClr>
                <a:schemeClr val="tx1"/>
              </a:buClr>
              <a:buFont typeface="+mj-lt"/>
              <a:buAutoNum type="arabicPeriod"/>
            </a:pPr>
            <a:r>
              <a:rPr lang="en-US" dirty="0">
                <a:solidFill>
                  <a:schemeClr val="tx1"/>
                </a:solidFill>
              </a:rPr>
              <a:t>H1</a:t>
            </a:r>
            <a:r>
              <a:rPr lang="ja-JP" altLang="en-US">
                <a:solidFill>
                  <a:schemeClr val="tx1"/>
                </a:solidFill>
              </a:rPr>
              <a:t>はデフォルトゲートウェイ（ルーター）にパケットを送信し、ルーターが宛先</a:t>
            </a:r>
            <a:r>
              <a:rPr lang="en-US" dirty="0">
                <a:solidFill>
                  <a:schemeClr val="tx1"/>
                </a:solidFill>
              </a:rPr>
              <a:t>IP</a:t>
            </a:r>
            <a:r>
              <a:rPr lang="ja-JP" altLang="en-US">
                <a:solidFill>
                  <a:schemeClr val="tx1"/>
                </a:solidFill>
              </a:rPr>
              <a:t>をルーティングテーブルで確認。</a:t>
            </a:r>
          </a:p>
          <a:p>
            <a:pPr marL="360000" lvl="2" indent="-162900">
              <a:spcAft>
                <a:spcPts val="600"/>
              </a:spcAft>
              <a:buClr>
                <a:schemeClr val="tx1"/>
              </a:buClr>
              <a:buFont typeface="+mj-lt"/>
              <a:buAutoNum type="arabicPeriod"/>
            </a:pPr>
            <a:r>
              <a:rPr lang="ja-JP" altLang="en-US">
                <a:solidFill>
                  <a:schemeClr val="tx1"/>
                </a:solidFill>
              </a:rPr>
              <a:t>ルーターは</a:t>
            </a:r>
            <a:r>
              <a:rPr lang="en-US" altLang="ja-JP" dirty="0">
                <a:solidFill>
                  <a:schemeClr val="tx1"/>
                </a:solidFill>
              </a:rPr>
              <a:t>192.168.1.0</a:t>
            </a:r>
            <a:r>
              <a:rPr lang="ja-JP" altLang="en-US">
                <a:solidFill>
                  <a:schemeClr val="tx1"/>
                </a:solidFill>
              </a:rPr>
              <a:t>ネットワークがインターフェース</a:t>
            </a:r>
            <a:r>
              <a:rPr lang="en-US" dirty="0">
                <a:solidFill>
                  <a:schemeClr val="tx1"/>
                </a:solidFill>
              </a:rPr>
              <a:t>Fa 0/2</a:t>
            </a:r>
            <a:r>
              <a:rPr lang="ja-JP" altLang="en-US">
                <a:solidFill>
                  <a:schemeClr val="tx1"/>
                </a:solidFill>
              </a:rPr>
              <a:t>に接続されていると判断し、パケットを転送。</a:t>
            </a:r>
          </a:p>
          <a:p>
            <a:pPr>
              <a:spcBef>
                <a:spcPts val="600"/>
              </a:spcBef>
              <a:spcAft>
                <a:spcPts val="1200"/>
              </a:spcAft>
            </a:pPr>
            <a:r>
              <a:rPr lang="ja-JP" altLang="en-US">
                <a:solidFill>
                  <a:schemeClr val="tx1"/>
                </a:solidFill>
              </a:rPr>
              <a:t>例２：ブロードキャストの例：</a:t>
            </a:r>
          </a:p>
          <a:p>
            <a:pPr marL="360000" lvl="1" indent="-198900">
              <a:spcAft>
                <a:spcPts val="600"/>
              </a:spcAft>
              <a:buClr>
                <a:schemeClr val="tx1"/>
              </a:buClr>
              <a:buFont typeface="+mj-lt"/>
              <a:buAutoNum type="arabicPeriod"/>
            </a:pPr>
            <a:r>
              <a:rPr lang="en-US" dirty="0">
                <a:solidFill>
                  <a:schemeClr val="tx1"/>
                </a:solidFill>
              </a:rPr>
              <a:t>H1</a:t>
            </a:r>
            <a:r>
              <a:rPr lang="ja-JP" altLang="en-US">
                <a:solidFill>
                  <a:schemeClr val="tx1"/>
                </a:solidFill>
              </a:rPr>
              <a:t>が</a:t>
            </a:r>
            <a:r>
              <a:rPr lang="en-US" altLang="ja-JP" dirty="0">
                <a:solidFill>
                  <a:schemeClr val="tx1"/>
                </a:solidFill>
              </a:rPr>
              <a:t>255.255.255.255</a:t>
            </a:r>
            <a:r>
              <a:rPr lang="ja-JP" altLang="en-US">
                <a:solidFill>
                  <a:schemeClr val="tx1"/>
                </a:solidFill>
              </a:rPr>
              <a:t>（ブロードキャストアドレス）にパケットを送信。</a:t>
            </a:r>
          </a:p>
          <a:p>
            <a:pPr marL="360000" lvl="1" indent="-198900">
              <a:spcAft>
                <a:spcPts val="600"/>
              </a:spcAft>
              <a:buClr>
                <a:schemeClr val="tx1"/>
              </a:buClr>
              <a:buFont typeface="+mj-lt"/>
              <a:buAutoNum type="arabicPeriod"/>
            </a:pPr>
            <a:r>
              <a:rPr lang="ja-JP" altLang="en-US">
                <a:solidFill>
                  <a:schemeClr val="tx1"/>
                </a:solidFill>
              </a:rPr>
              <a:t>ルーターはこのブロードキャストを受信するが、他のネットワークには転送しない。</a:t>
            </a:r>
            <a:endParaRPr lang="en-US" dirty="0">
              <a:solidFill>
                <a:schemeClr val="tx1"/>
              </a:solidFill>
            </a:endParaRPr>
          </a:p>
        </p:txBody>
      </p:sp>
      <p:pic>
        <p:nvPicPr>
          <p:cNvPr id="10" name="Picture 9">
            <a:extLst>
              <a:ext uri="{FF2B5EF4-FFF2-40B4-BE49-F238E27FC236}">
                <a16:creationId xmlns:a16="http://schemas.microsoft.com/office/drawing/2014/main" id="{C7D900AB-2161-0017-EBC5-CC07E82B756B}"/>
              </a:ext>
            </a:extLst>
          </p:cNvPr>
          <p:cNvPicPr>
            <a:picLocks noChangeAspect="1"/>
          </p:cNvPicPr>
          <p:nvPr/>
        </p:nvPicPr>
        <p:blipFill>
          <a:blip r:embed="rId5"/>
          <a:stretch>
            <a:fillRect/>
          </a:stretch>
        </p:blipFill>
        <p:spPr>
          <a:xfrm>
            <a:off x="6150823" y="566896"/>
            <a:ext cx="2942226" cy="2004854"/>
          </a:xfrm>
          <a:prstGeom prst="rect">
            <a:avLst/>
          </a:prstGeom>
        </p:spPr>
      </p:pic>
      <p:sp>
        <p:nvSpPr>
          <p:cNvPr id="2" name="Oval 1">
            <a:extLst>
              <a:ext uri="{FF2B5EF4-FFF2-40B4-BE49-F238E27FC236}">
                <a16:creationId xmlns:a16="http://schemas.microsoft.com/office/drawing/2014/main" id="{290FFB60-FBA3-1F05-BB16-E097BDA0819A}"/>
              </a:ext>
            </a:extLst>
          </p:cNvPr>
          <p:cNvSpPr/>
          <p:nvPr/>
        </p:nvSpPr>
        <p:spPr>
          <a:xfrm>
            <a:off x="6293224" y="1602658"/>
            <a:ext cx="382879" cy="412955"/>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438F6832-36B6-869D-F98E-6D8E874881FF}"/>
              </a:ext>
            </a:extLst>
          </p:cNvPr>
          <p:cNvSpPr/>
          <p:nvPr/>
        </p:nvSpPr>
        <p:spPr>
          <a:xfrm>
            <a:off x="8606118" y="960194"/>
            <a:ext cx="436281" cy="515994"/>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932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37ACD-C305-1312-463F-1302F2A535CD}"/>
              </a:ext>
            </a:extLst>
          </p:cNvPr>
          <p:cNvSpPr>
            <a:spLocks noGrp="1"/>
          </p:cNvSpPr>
          <p:nvPr>
            <p:ph type="title"/>
          </p:nvPr>
        </p:nvSpPr>
        <p:spPr>
          <a:xfrm>
            <a:off x="710893" y="352938"/>
            <a:ext cx="7702550" cy="573088"/>
          </a:xfrm>
        </p:spPr>
        <p:txBody>
          <a:bodyPr/>
          <a:lstStyle/>
          <a:p>
            <a:r>
              <a:rPr lang="en-US" dirty="0" err="1"/>
              <a:t>Broadcastの復習</a:t>
            </a:r>
            <a:endParaRPr lang="en-US" dirty="0"/>
          </a:p>
        </p:txBody>
      </p:sp>
      <p:sp>
        <p:nvSpPr>
          <p:cNvPr id="5" name="TextBox 4">
            <a:extLst>
              <a:ext uri="{FF2B5EF4-FFF2-40B4-BE49-F238E27FC236}">
                <a16:creationId xmlns:a16="http://schemas.microsoft.com/office/drawing/2014/main" id="{F66649C7-EDB3-9624-396F-CAD4117CE9C2}"/>
              </a:ext>
            </a:extLst>
          </p:cNvPr>
          <p:cNvSpPr txBox="1"/>
          <p:nvPr/>
        </p:nvSpPr>
        <p:spPr>
          <a:xfrm>
            <a:off x="147484" y="1037263"/>
            <a:ext cx="8750709" cy="3924151"/>
          </a:xfrm>
          <a:prstGeom prst="rect">
            <a:avLst/>
          </a:prstGeom>
          <a:noFill/>
        </p:spPr>
        <p:txBody>
          <a:bodyPr wrap="square">
            <a:spAutoFit/>
          </a:bodyPr>
          <a:lstStyle/>
          <a:p>
            <a:pPr marL="342900" indent="-342900">
              <a:spcAft>
                <a:spcPts val="600"/>
              </a:spcAft>
              <a:buClr>
                <a:schemeClr val="tx1"/>
              </a:buClr>
              <a:buFont typeface="+mj-lt"/>
              <a:buAutoNum type="arabicPeriod"/>
            </a:pPr>
            <a:r>
              <a:rPr lang="en-US" sz="2000" b="1" dirty="0">
                <a:solidFill>
                  <a:schemeClr val="tx1"/>
                </a:solidFill>
                <a:hlinkClick r:id="rId3"/>
              </a:rPr>
              <a:t>Layer 2 Broadcast </a:t>
            </a:r>
            <a:r>
              <a:rPr lang="en-US" sz="2000" b="1" dirty="0">
                <a:solidFill>
                  <a:schemeClr val="tx1"/>
                </a:solidFill>
              </a:rPr>
              <a:t>(MAC Address -Level Broadcast)</a:t>
            </a:r>
          </a:p>
          <a:p>
            <a:pPr marL="702000" lvl="1" indent="-342900">
              <a:spcAft>
                <a:spcPts val="600"/>
              </a:spcAft>
              <a:buClr>
                <a:schemeClr val="tx1"/>
              </a:buClr>
              <a:buFont typeface="Arial" panose="020B0604020202020204" pitchFamily="34" charset="0"/>
              <a:buChar char="•"/>
            </a:pPr>
            <a:r>
              <a:rPr lang="en-US" dirty="0">
                <a:solidFill>
                  <a:schemeClr val="tx1"/>
                </a:solidFill>
              </a:rPr>
              <a:t>Address used: </a:t>
            </a:r>
            <a:r>
              <a:rPr lang="en-US" dirty="0">
                <a:solidFill>
                  <a:schemeClr val="accent2"/>
                </a:solidFill>
              </a:rPr>
              <a:t>FFFF.FFFF.FFFF</a:t>
            </a:r>
          </a:p>
          <a:p>
            <a:pPr marL="702000" lvl="1" indent="-342900">
              <a:spcAft>
                <a:spcPts val="600"/>
              </a:spcAft>
              <a:buClr>
                <a:schemeClr val="tx1"/>
              </a:buClr>
              <a:buFont typeface="Arial" panose="020B0604020202020204" pitchFamily="34" charset="0"/>
              <a:buChar char="•"/>
            </a:pPr>
            <a:r>
              <a:rPr lang="en-US" dirty="0">
                <a:solidFill>
                  <a:schemeClr val="tx1"/>
                </a:solidFill>
              </a:rPr>
              <a:t>Layer: Data Link Layer (Layer 2 )</a:t>
            </a:r>
          </a:p>
          <a:p>
            <a:pPr marL="702000" lvl="1" indent="-342900">
              <a:spcAft>
                <a:spcPts val="600"/>
              </a:spcAft>
              <a:buClr>
                <a:schemeClr val="tx1"/>
              </a:buClr>
              <a:buFont typeface="Arial" panose="020B0604020202020204" pitchFamily="34" charset="0"/>
              <a:buChar char="•"/>
            </a:pPr>
            <a:r>
              <a:rPr lang="en-US" dirty="0">
                <a:solidFill>
                  <a:schemeClr val="tx1"/>
                </a:solidFill>
              </a:rPr>
              <a:t>Switches forward this message to all devices within the LAN.</a:t>
            </a:r>
          </a:p>
          <a:p>
            <a:pPr marL="702000" lvl="1" indent="-342900">
              <a:spcAft>
                <a:spcPts val="600"/>
              </a:spcAft>
              <a:buClr>
                <a:schemeClr val="tx1"/>
              </a:buClr>
              <a:buFont typeface="Arial" panose="020B0604020202020204" pitchFamily="34" charset="0"/>
              <a:buChar char="•"/>
            </a:pPr>
            <a:r>
              <a:rPr lang="en-US" dirty="0">
                <a:solidFill>
                  <a:schemeClr val="tx1"/>
                </a:solidFill>
              </a:rPr>
              <a:t>Example:</a:t>
            </a:r>
          </a:p>
          <a:p>
            <a:pPr marL="1062000" lvl="2" indent="-342900">
              <a:spcAft>
                <a:spcPts val="600"/>
              </a:spcAft>
              <a:buClr>
                <a:schemeClr val="tx1"/>
              </a:buClr>
              <a:buFont typeface="Arial" panose="020B0604020202020204" pitchFamily="34" charset="0"/>
              <a:buChar char="•"/>
            </a:pPr>
            <a:r>
              <a:rPr lang="en-US" dirty="0">
                <a:solidFill>
                  <a:schemeClr val="tx1"/>
                </a:solidFill>
              </a:rPr>
              <a:t>A device wants to find another device’s MAC address (using </a:t>
            </a:r>
            <a:r>
              <a:rPr lang="en-US" dirty="0">
                <a:solidFill>
                  <a:schemeClr val="accent2"/>
                </a:solidFill>
                <a:hlinkClick r:id="rId4">
                  <a:extLst>
                    <a:ext uri="{A12FA001-AC4F-418D-AE19-62706E023703}">
                      <ahyp:hlinkClr xmlns:ahyp="http://schemas.microsoft.com/office/drawing/2018/hyperlinkcolor" val="tx"/>
                    </a:ext>
                  </a:extLst>
                </a:hlinkClick>
              </a:rPr>
              <a:t>ARP</a:t>
            </a:r>
            <a:r>
              <a:rPr lang="en-US" dirty="0">
                <a:solidFill>
                  <a:schemeClr val="tx1"/>
                </a:solidFill>
              </a:rPr>
              <a:t>).</a:t>
            </a:r>
          </a:p>
          <a:p>
            <a:pPr marL="342900" indent="-342900">
              <a:spcAft>
                <a:spcPts val="600"/>
              </a:spcAft>
              <a:buClr>
                <a:schemeClr val="tx1"/>
              </a:buClr>
              <a:buFont typeface="+mj-lt"/>
              <a:buAutoNum type="arabicPeriod"/>
            </a:pPr>
            <a:r>
              <a:rPr lang="en-US" sz="2000" b="1" dirty="0">
                <a:solidFill>
                  <a:schemeClr val="tx1"/>
                </a:solidFill>
                <a:hlinkClick r:id="rId5"/>
              </a:rPr>
              <a:t>Layer 3 Broadcast </a:t>
            </a:r>
            <a:r>
              <a:rPr lang="en-US" sz="2000" b="1" dirty="0">
                <a:solidFill>
                  <a:schemeClr val="tx1"/>
                </a:solidFill>
              </a:rPr>
              <a:t>(IP Address -Level Broadcast)</a:t>
            </a:r>
          </a:p>
          <a:p>
            <a:pPr marL="702000" lvl="1" indent="-342900">
              <a:spcAft>
                <a:spcPts val="600"/>
              </a:spcAft>
              <a:buClr>
                <a:schemeClr val="tx1"/>
              </a:buClr>
              <a:buFont typeface="Arial" panose="020B0604020202020204" pitchFamily="34" charset="0"/>
              <a:buChar char="•"/>
            </a:pPr>
            <a:r>
              <a:rPr lang="en-US" dirty="0">
                <a:solidFill>
                  <a:schemeClr val="tx1"/>
                </a:solidFill>
              </a:rPr>
              <a:t>Address used: </a:t>
            </a:r>
            <a:r>
              <a:rPr lang="en-US" dirty="0">
                <a:solidFill>
                  <a:schemeClr val="accent2"/>
                </a:solidFill>
              </a:rPr>
              <a:t>255.255.255.255, &lt;</a:t>
            </a:r>
            <a:r>
              <a:rPr lang="en-US">
                <a:solidFill>
                  <a:schemeClr val="accent2"/>
                </a:solidFill>
              </a:rPr>
              <a:t>Network Address&gt;.&lt;255&gt; (ex: 192.168.1.255)</a:t>
            </a:r>
            <a:endParaRPr lang="en-US" dirty="0">
              <a:solidFill>
                <a:schemeClr val="accent2"/>
              </a:solidFill>
            </a:endParaRPr>
          </a:p>
          <a:p>
            <a:pPr marL="702000" lvl="1" indent="-342900">
              <a:spcAft>
                <a:spcPts val="600"/>
              </a:spcAft>
              <a:buClr>
                <a:schemeClr val="tx1"/>
              </a:buClr>
              <a:buFont typeface="Arial" panose="020B0604020202020204" pitchFamily="34" charset="0"/>
              <a:buChar char="•"/>
            </a:pPr>
            <a:r>
              <a:rPr lang="en-US" dirty="0">
                <a:solidFill>
                  <a:schemeClr val="tx1"/>
                </a:solidFill>
              </a:rPr>
              <a:t>Layer: Network Layer (Layer 3 )</a:t>
            </a:r>
          </a:p>
          <a:p>
            <a:pPr marL="702000" lvl="1" indent="-342900">
              <a:spcAft>
                <a:spcPts val="600"/>
              </a:spcAft>
              <a:buClr>
                <a:schemeClr val="tx1"/>
              </a:buClr>
              <a:buFont typeface="Arial" panose="020B0604020202020204" pitchFamily="34" charset="0"/>
              <a:buChar char="•"/>
            </a:pPr>
            <a:r>
              <a:rPr lang="en-US" dirty="0">
                <a:solidFill>
                  <a:schemeClr val="tx1"/>
                </a:solidFill>
              </a:rPr>
              <a:t>Routers generally do NOT forward these messages beyond the local subnet.</a:t>
            </a:r>
          </a:p>
          <a:p>
            <a:pPr lvl="1">
              <a:spcAft>
                <a:spcPts val="600"/>
              </a:spcAft>
              <a:buClr>
                <a:schemeClr val="tx1"/>
              </a:buClr>
            </a:pPr>
            <a:r>
              <a:rPr lang="en-US" dirty="0">
                <a:solidFill>
                  <a:schemeClr val="tx1"/>
                </a:solidFill>
              </a:rPr>
              <a:t>Example:</a:t>
            </a:r>
          </a:p>
          <a:p>
            <a:pPr marL="702000" lvl="1" indent="-342900">
              <a:spcAft>
                <a:spcPts val="600"/>
              </a:spcAft>
              <a:buClr>
                <a:schemeClr val="tx1"/>
              </a:buClr>
              <a:buFont typeface="Arial" panose="020B0604020202020204" pitchFamily="34" charset="0"/>
              <a:buChar char="•"/>
            </a:pPr>
            <a:r>
              <a:rPr lang="en-US" dirty="0">
                <a:solidFill>
                  <a:schemeClr val="accent2"/>
                </a:solidFill>
                <a:hlinkClick r:id="rId6">
                  <a:extLst>
                    <a:ext uri="{A12FA001-AC4F-418D-AE19-62706E023703}">
                      <ahyp:hlinkClr xmlns:ahyp="http://schemas.microsoft.com/office/drawing/2018/hyperlinkcolor" val="tx"/>
                    </a:ext>
                  </a:extLst>
                </a:hlinkClick>
              </a:rPr>
              <a:t>DHCP DISCOVER</a:t>
            </a:r>
            <a:r>
              <a:rPr lang="en-US" dirty="0">
                <a:solidFill>
                  <a:schemeClr val="tx1"/>
                </a:solidFill>
              </a:rPr>
              <a:t>: A computer asks for an IP address from a DHCP server by sending an IP-level broadcast to all hosts in the subnet.</a:t>
            </a:r>
          </a:p>
        </p:txBody>
      </p:sp>
    </p:spTree>
    <p:extLst>
      <p:ext uri="{BB962C8B-B14F-4D97-AF65-F5344CB8AC3E}">
        <p14:creationId xmlns:p14="http://schemas.microsoft.com/office/powerpoint/2010/main" val="37280456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DD27326-3E21-7B84-7DDB-CDB02B005E7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FCE8913-FD30-1EAF-F274-6CCB417C9992}"/>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14.2.2 Video - Messages Within and Between Networks - Part 1</a:t>
            </a:r>
            <a:endParaRPr lang="en-US" altLang="ja-JP" sz="2000" dirty="0">
              <a:solidFill>
                <a:schemeClr val="accent4"/>
              </a:solidFill>
              <a:latin typeface="+mn-lt"/>
              <a:ea typeface="MS PGothic" panose="020B0600070205080204" pitchFamily="34" charset="-128"/>
            </a:endParaRPr>
          </a:p>
        </p:txBody>
      </p:sp>
      <p:sp>
        <p:nvSpPr>
          <p:cNvPr id="5" name="Google Shape;1302;p52">
            <a:extLst>
              <a:ext uri="{FF2B5EF4-FFF2-40B4-BE49-F238E27FC236}">
                <a16:creationId xmlns:a16="http://schemas.microsoft.com/office/drawing/2014/main" id="{84F6C758-98A6-0464-1BA7-32DA334459D5}"/>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4"/>
              </a:rPr>
              <a:t>14.2. </a:t>
            </a:r>
            <a:r>
              <a:rPr lang="ja-JP" altLang="en-US">
                <a:hlinkClick r:id="rId4"/>
              </a:rPr>
              <a:t>ルーティングテーブル</a:t>
            </a:r>
            <a:endParaRPr lang="en-US" dirty="0"/>
          </a:p>
        </p:txBody>
      </p:sp>
      <p:sp>
        <p:nvSpPr>
          <p:cNvPr id="6" name="TextBox 5">
            <a:extLst>
              <a:ext uri="{FF2B5EF4-FFF2-40B4-BE49-F238E27FC236}">
                <a16:creationId xmlns:a16="http://schemas.microsoft.com/office/drawing/2014/main" id="{B3DB9BBA-262F-C1F7-2960-BFBB856EB9E6}"/>
              </a:ext>
            </a:extLst>
          </p:cNvPr>
          <p:cNvSpPr txBox="1"/>
          <p:nvPr/>
        </p:nvSpPr>
        <p:spPr>
          <a:xfrm>
            <a:off x="870333" y="1850834"/>
            <a:ext cx="7998245" cy="1985159"/>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このビデオは、ホスト</a:t>
            </a:r>
            <a:r>
              <a:rPr lang="en-US" altLang="ja-JP"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IP:192.168.1.10</a:t>
            </a:r>
            <a:r>
              <a:rPr lang="ja-JP" altLang="en-US">
                <a:solidFill>
                  <a:schemeClr val="tx1"/>
                </a:solidFill>
                <a:latin typeface="Meiryo UI" panose="020B0604030504040204" pitchFamily="34" charset="-128"/>
                <a:ea typeface="Meiryo UI" panose="020B0604030504040204" pitchFamily="34" charset="-128"/>
              </a:rPr>
              <a:t>）が、同じネットワーク上にあるホスト</a:t>
            </a:r>
            <a:r>
              <a:rPr lang="en-US" altLang="ja-JP"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IP:192.168.1.20</a:t>
            </a:r>
            <a:r>
              <a:rPr lang="ja-JP" altLang="en-US">
                <a:solidFill>
                  <a:schemeClr val="tx1"/>
                </a:solidFill>
                <a:latin typeface="Meiryo UI" panose="020B0604030504040204" pitchFamily="34" charset="-128"/>
                <a:ea typeface="Meiryo UI" panose="020B0604030504040204" pitchFamily="34" charset="-128"/>
              </a:rPr>
              <a:t>）に</a:t>
            </a:r>
            <a:r>
              <a:rPr lang="en-US" altLang="ja-JP" dirty="0">
                <a:solidFill>
                  <a:schemeClr val="tx1"/>
                </a:solidFill>
                <a:latin typeface="Meiryo UI" panose="020B0604030504040204" pitchFamily="34" charset="-128"/>
                <a:ea typeface="Meiryo UI" panose="020B0604030504040204" pitchFamily="34" charset="-128"/>
              </a:rPr>
              <a:t>IPv4</a:t>
            </a:r>
            <a:r>
              <a:rPr lang="ja-JP" altLang="en-US">
                <a:solidFill>
                  <a:schemeClr val="tx1"/>
                </a:solidFill>
                <a:latin typeface="Meiryo UI" panose="020B0604030504040204" pitchFamily="34" charset="-128"/>
                <a:ea typeface="Meiryo UI" panose="020B0604030504040204" pitchFamily="34" charset="-128"/>
              </a:rPr>
              <a:t>パケットを送信する方法について説明します。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シナリオ</a:t>
            </a:r>
            <a:r>
              <a:rPr lang="en-US" altLang="ja-JP" dirty="0">
                <a:solidFill>
                  <a:schemeClr val="tx1"/>
                </a:solidFill>
                <a:latin typeface="Meiryo UI" panose="020B0604030504040204" pitchFamily="34" charset="-128"/>
                <a:ea typeface="Meiryo UI" panose="020B0604030504040204" pitchFamily="34" charset="-128"/>
              </a:rPr>
              <a:t>:</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H1（192.168.1.10）</a:t>
            </a:r>
            <a:r>
              <a:rPr lang="ja-JP" altLang="en-US">
                <a:solidFill>
                  <a:schemeClr val="tx1"/>
                </a:solidFill>
                <a:latin typeface="Meiryo UI" panose="020B0604030504040204" pitchFamily="34" charset="-128"/>
                <a:ea typeface="Meiryo UI" panose="020B0604030504040204" pitchFamily="34" charset="-128"/>
              </a:rPr>
              <a:t>が</a:t>
            </a:r>
            <a:r>
              <a:rPr lang="en-US" dirty="0">
                <a:solidFill>
                  <a:schemeClr val="tx1"/>
                </a:solidFill>
                <a:latin typeface="Meiryo UI" panose="020B0604030504040204" pitchFamily="34" charset="-128"/>
                <a:ea typeface="Meiryo UI" panose="020B0604030504040204" pitchFamily="34" charset="-128"/>
              </a:rPr>
              <a:t>H2（192.168.1.20）</a:t>
            </a:r>
            <a:r>
              <a:rPr lang="ja-JP" altLang="en-US">
                <a:solidFill>
                  <a:schemeClr val="tx1"/>
                </a:solidFill>
                <a:latin typeface="Meiryo UI" panose="020B0604030504040204" pitchFamily="34" charset="-128"/>
                <a:ea typeface="Meiryo UI" panose="020B0604030504040204" pitchFamily="34" charset="-128"/>
              </a:rPr>
              <a:t>にパケットを送信。</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はサブネットマスクを使用して、</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が同じネットワーク（</a:t>
            </a:r>
            <a:r>
              <a:rPr lang="en-US" altLang="ja-JP" dirty="0">
                <a:solidFill>
                  <a:schemeClr val="tx1"/>
                </a:solidFill>
                <a:latin typeface="Meiryo UI" panose="020B0604030504040204" pitchFamily="34" charset="-128"/>
                <a:ea typeface="Meiryo UI" panose="020B0604030504040204" pitchFamily="34" charset="-128"/>
              </a:rPr>
              <a:t>192.168.1.0</a:t>
            </a:r>
            <a:r>
              <a:rPr lang="ja-JP" altLang="en-US">
                <a:solidFill>
                  <a:schemeClr val="tx1"/>
                </a:solidFill>
                <a:latin typeface="Meiryo UI" panose="020B0604030504040204" pitchFamily="34" charset="-128"/>
                <a:ea typeface="Meiryo UI" panose="020B0604030504040204" pitchFamily="34" charset="-128"/>
              </a:rPr>
              <a:t>）上にあることを確認。</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デフォルトゲートウェイを経由せずに</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に直接送信。</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は</a:t>
            </a:r>
            <a:r>
              <a:rPr lang="en-US" dirty="0">
                <a:solidFill>
                  <a:schemeClr val="tx1"/>
                </a:solidFill>
                <a:latin typeface="Meiryo UI" panose="020B0604030504040204" pitchFamily="34" charset="-128"/>
                <a:ea typeface="Meiryo UI" panose="020B0604030504040204" pitchFamily="34" charset="-128"/>
              </a:rPr>
              <a:t>ARP</a:t>
            </a:r>
            <a:r>
              <a:rPr lang="ja-JP" altLang="en-US">
                <a:solidFill>
                  <a:schemeClr val="tx1"/>
                </a:solidFill>
                <a:latin typeface="Meiryo UI" panose="020B0604030504040204" pitchFamily="34" charset="-128"/>
                <a:ea typeface="Meiryo UI" panose="020B0604030504040204" pitchFamily="34" charset="-128"/>
              </a:rPr>
              <a:t>テーブルを参照して</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の</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アドレスを取得し、直接</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にイーサネットフレームを送信。</a:t>
            </a:r>
            <a:endParaRPr lang="en-US" dirty="0">
              <a:solidFill>
                <a:schemeClr val="tx1"/>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32139905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966E51E-8266-90E8-7293-8425AC84C3A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DD0745E-A941-6614-76BB-B79DD6B2B87A}"/>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14.2.3 Video - Messages Within and Between Networks - Part 2</a:t>
            </a:r>
            <a:endParaRPr lang="en-US" altLang="ja-JP" sz="2000" dirty="0">
              <a:solidFill>
                <a:schemeClr val="accent4"/>
              </a:solidFill>
              <a:latin typeface="+mn-lt"/>
              <a:ea typeface="MS PGothic" panose="020B0600070205080204" pitchFamily="34" charset="-128"/>
            </a:endParaRPr>
          </a:p>
        </p:txBody>
      </p:sp>
      <p:sp>
        <p:nvSpPr>
          <p:cNvPr id="5" name="Google Shape;1302;p52">
            <a:extLst>
              <a:ext uri="{FF2B5EF4-FFF2-40B4-BE49-F238E27FC236}">
                <a16:creationId xmlns:a16="http://schemas.microsoft.com/office/drawing/2014/main" id="{25ECBB57-D090-8727-F7A0-B451535130A0}"/>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4"/>
              </a:rPr>
              <a:t>14.2. </a:t>
            </a:r>
            <a:r>
              <a:rPr lang="ja-JP" altLang="en-US">
                <a:hlinkClick r:id="rId4"/>
              </a:rPr>
              <a:t>ルーティングテーブル</a:t>
            </a:r>
            <a:endParaRPr lang="en-US" dirty="0"/>
          </a:p>
        </p:txBody>
      </p:sp>
      <p:sp>
        <p:nvSpPr>
          <p:cNvPr id="6" name="TextBox 5">
            <a:extLst>
              <a:ext uri="{FF2B5EF4-FFF2-40B4-BE49-F238E27FC236}">
                <a16:creationId xmlns:a16="http://schemas.microsoft.com/office/drawing/2014/main" id="{50CC9BEB-9798-B974-A880-F8B01A8157D0}"/>
              </a:ext>
            </a:extLst>
          </p:cNvPr>
          <p:cNvSpPr txBox="1"/>
          <p:nvPr/>
        </p:nvSpPr>
        <p:spPr>
          <a:xfrm>
            <a:off x="870333" y="1850834"/>
            <a:ext cx="7998245" cy="2416046"/>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このビデオは、ホスト</a:t>
            </a:r>
            <a:r>
              <a:rPr lang="en-US" altLang="ja-JP"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a:t>
            </a:r>
            <a:r>
              <a:rPr lang="en-US" altLang="ja-JP" dirty="0">
                <a:solidFill>
                  <a:schemeClr val="tx1"/>
                </a:solidFill>
                <a:latin typeface="Meiryo UI" panose="020B0604030504040204" pitchFamily="34" charset="-128"/>
                <a:ea typeface="Meiryo UI" panose="020B0604030504040204" pitchFamily="34" charset="-128"/>
              </a:rPr>
              <a:t>192.168.1.10</a:t>
            </a:r>
            <a:r>
              <a:rPr lang="ja-JP" altLang="en-US">
                <a:solidFill>
                  <a:schemeClr val="tx1"/>
                </a:solidFill>
                <a:latin typeface="Meiryo UI" panose="020B0604030504040204" pitchFamily="34" charset="-128"/>
                <a:ea typeface="Meiryo UI" panose="020B0604030504040204" pitchFamily="34" charset="-128"/>
              </a:rPr>
              <a:t>）が、異なるネットワーク上にあるホスト</a:t>
            </a:r>
            <a:r>
              <a:rPr lang="en-US" altLang="ja-JP" dirty="0">
                <a:solidFill>
                  <a:schemeClr val="tx1"/>
                </a:solidFill>
                <a:latin typeface="Meiryo UI" panose="020B0604030504040204" pitchFamily="34" charset="-128"/>
                <a:ea typeface="Meiryo UI" panose="020B0604030504040204" pitchFamily="34" charset="-128"/>
              </a:rPr>
              <a:t>H3</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a:t>
            </a:r>
            <a:r>
              <a:rPr lang="en-US" altLang="ja-JP" dirty="0">
                <a:solidFill>
                  <a:schemeClr val="tx1"/>
                </a:solidFill>
                <a:latin typeface="Meiryo UI" panose="020B0604030504040204" pitchFamily="34" charset="-128"/>
                <a:ea typeface="Meiryo UI" panose="020B0604030504040204" pitchFamily="34" charset="-128"/>
              </a:rPr>
              <a:t>192.168.2.50</a:t>
            </a:r>
            <a:r>
              <a:rPr lang="ja-JP" altLang="en-US">
                <a:solidFill>
                  <a:schemeClr val="tx1"/>
                </a:solidFill>
                <a:latin typeface="Meiryo UI" panose="020B0604030504040204" pitchFamily="34" charset="-128"/>
                <a:ea typeface="Meiryo UI" panose="020B0604030504040204" pitchFamily="34" charset="-128"/>
              </a:rPr>
              <a:t>）に</a:t>
            </a:r>
            <a:r>
              <a:rPr lang="en-US" altLang="ja-JP" dirty="0">
                <a:solidFill>
                  <a:schemeClr val="tx1"/>
                </a:solidFill>
                <a:latin typeface="Meiryo UI" panose="020B0604030504040204" pitchFamily="34" charset="-128"/>
                <a:ea typeface="Meiryo UI" panose="020B0604030504040204" pitchFamily="34" charset="-128"/>
              </a:rPr>
              <a:t>IPv4</a:t>
            </a:r>
            <a:r>
              <a:rPr lang="ja-JP" altLang="en-US">
                <a:solidFill>
                  <a:schemeClr val="tx1"/>
                </a:solidFill>
                <a:latin typeface="Meiryo UI" panose="020B0604030504040204" pitchFamily="34" charset="-128"/>
                <a:ea typeface="Meiryo UI" panose="020B0604030504040204" pitchFamily="34" charset="-128"/>
              </a:rPr>
              <a:t>パケットを送信する方法について説明します。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シナリオ</a:t>
            </a:r>
            <a:r>
              <a:rPr lang="en-US" altLang="ja-JP" dirty="0">
                <a:solidFill>
                  <a:schemeClr val="tx1"/>
                </a:solidFill>
                <a:latin typeface="Meiryo UI" panose="020B0604030504040204" pitchFamily="34" charset="-128"/>
                <a:ea typeface="Meiryo UI" panose="020B0604030504040204" pitchFamily="34" charset="-128"/>
              </a:rPr>
              <a:t>:</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は宛先</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が異なるネットワークにあると判断し、デフォルトゲートウェイであるルーターにパケットを送信。</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ルーターは宛先</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を確認し、</a:t>
            </a:r>
            <a:r>
              <a:rPr lang="en-US" dirty="0">
                <a:solidFill>
                  <a:schemeClr val="tx1"/>
                </a:solidFill>
                <a:latin typeface="Meiryo UI" panose="020B0604030504040204" pitchFamily="34" charset="-128"/>
                <a:ea typeface="Meiryo UI" panose="020B0604030504040204" pitchFamily="34" charset="-128"/>
              </a:rPr>
              <a:t>Fast Ethernet 0/2</a:t>
            </a:r>
            <a:r>
              <a:rPr lang="ja-JP" altLang="en-US">
                <a:solidFill>
                  <a:schemeClr val="tx1"/>
                </a:solidFill>
                <a:latin typeface="Meiryo UI" panose="020B0604030504040204" pitchFamily="34" charset="-128"/>
                <a:ea typeface="Meiryo UI" panose="020B0604030504040204" pitchFamily="34" charset="-128"/>
              </a:rPr>
              <a:t>インターフェースから</a:t>
            </a:r>
            <a:r>
              <a:rPr lang="en-US" altLang="ja-JP" dirty="0">
                <a:solidFill>
                  <a:schemeClr val="tx1"/>
                </a:solidFill>
                <a:latin typeface="Meiryo UI" panose="020B0604030504040204" pitchFamily="34" charset="-128"/>
                <a:ea typeface="Meiryo UI" panose="020B0604030504040204" pitchFamily="34" charset="-128"/>
              </a:rPr>
              <a:t>192.168.2.0</a:t>
            </a:r>
            <a:r>
              <a:rPr lang="ja-JP" altLang="en-US">
                <a:solidFill>
                  <a:schemeClr val="tx1"/>
                </a:solidFill>
                <a:latin typeface="Meiryo UI" panose="020B0604030504040204" pitchFamily="34" charset="-128"/>
                <a:ea typeface="Meiryo UI" panose="020B0604030504040204" pitchFamily="34" charset="-128"/>
              </a:rPr>
              <a:t>ネットワークにパケットを転送することを決定。</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ルーターは送信元</a:t>
            </a:r>
            <a:r>
              <a:rPr lang="en-US" altLang="ja-JP"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アドレスと宛先</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アドレスを新しく設定し、新しいイーサネットフレームを作成してパケットを送信。</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パケットが</a:t>
            </a:r>
            <a:r>
              <a:rPr lang="en-US" dirty="0">
                <a:solidFill>
                  <a:schemeClr val="tx1"/>
                </a:solidFill>
                <a:latin typeface="Meiryo UI" panose="020B0604030504040204" pitchFamily="34" charset="-128"/>
                <a:ea typeface="Meiryo UI" panose="020B0604030504040204" pitchFamily="34" charset="-128"/>
              </a:rPr>
              <a:t>H3</a:t>
            </a:r>
            <a:r>
              <a:rPr lang="ja-JP" altLang="en-US">
                <a:solidFill>
                  <a:schemeClr val="tx1"/>
                </a:solidFill>
                <a:latin typeface="Meiryo UI" panose="020B0604030504040204" pitchFamily="34" charset="-128"/>
                <a:ea typeface="Meiryo UI" panose="020B0604030504040204" pitchFamily="34" charset="-128"/>
              </a:rPr>
              <a:t>に届き、</a:t>
            </a:r>
            <a:r>
              <a:rPr lang="en-US" dirty="0">
                <a:solidFill>
                  <a:schemeClr val="tx1"/>
                </a:solidFill>
                <a:latin typeface="Meiryo UI" panose="020B0604030504040204" pitchFamily="34" charset="-128"/>
                <a:ea typeface="Meiryo UI" panose="020B0604030504040204" pitchFamily="34" charset="-128"/>
              </a:rPr>
              <a:t>H3</a:t>
            </a:r>
            <a:r>
              <a:rPr lang="ja-JP" altLang="en-US">
                <a:solidFill>
                  <a:schemeClr val="tx1"/>
                </a:solidFill>
                <a:latin typeface="Meiryo UI" panose="020B0604030504040204" pitchFamily="34" charset="-128"/>
                <a:ea typeface="Meiryo UI" panose="020B0604030504040204" pitchFamily="34" charset="-128"/>
              </a:rPr>
              <a:t>が自分宛であることを確認してパケットを受信。</a:t>
            </a:r>
            <a:endParaRPr lang="en-US" dirty="0">
              <a:solidFill>
                <a:schemeClr val="tx1"/>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310255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1813915" y="1761326"/>
            <a:ext cx="1582615" cy="763826"/>
          </a:xfrm>
          <a:prstGeom prst="rect">
            <a:avLst/>
          </a:prstGeom>
        </p:spPr>
        <p:txBody>
          <a:bodyPr spcFirstLastPara="1" wrap="square" lIns="91425" tIns="91425" rIns="91425" bIns="91425" anchor="t" anchorCtr="0">
            <a:noAutofit/>
          </a:bodyPr>
          <a:lstStyle/>
          <a:p>
            <a:pPr marL="139700" indent="0"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in a Connected World</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2795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01</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434405" y="1761326"/>
            <a:ext cx="1685108" cy="798994"/>
          </a:xfrm>
          <a:prstGeom prst="rect">
            <a:avLst/>
          </a:prstGeom>
        </p:spPr>
        <p:txBody>
          <a:bodyPr spcFirstLastPara="1" wrap="square" lIns="91425" tIns="91425" rIns="91425" bIns="91425" anchor="t" anchorCtr="0">
            <a:noAutofit/>
          </a:bodyPr>
          <a:lstStyle/>
          <a:p>
            <a:pPr marL="139700" indent="0" fontAlgn="ctr"/>
            <a:r>
              <a:rPr lang="mn-MN" sz="1400" b="0" i="0" u="none" strike="noStrike" cap="non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cs typeface="Arial"/>
                <a:sym typeface="Arial"/>
              </a:rPr>
              <a:t>CISCO Packet Tracer</a:t>
            </a:r>
            <a:r>
              <a:rPr lang="en-JP" sz="1400"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056222"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02</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180688" y="1761326"/>
            <a:ext cx="1949380"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Network Components,</a:t>
            </a:r>
          </a:p>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Types, and Connections</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0637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03</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114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04</a:t>
            </a:r>
            <a:endParaRPr dirty="0">
              <a:solidFill>
                <a:schemeClr val="bg1">
                  <a:lumMod val="85000"/>
                </a:schemeClr>
              </a:solidFill>
              <a:highlight>
                <a:srgbClr val="C0C0C0"/>
              </a:highlight>
            </a:endParaRPr>
          </a:p>
        </p:txBody>
      </p:sp>
      <p:sp>
        <p:nvSpPr>
          <p:cNvPr id="687" name="Google Shape;687;p29"/>
          <p:cNvSpPr txBox="1">
            <a:spLocks noGrp="1"/>
          </p:cNvSpPr>
          <p:nvPr>
            <p:ph type="title" idx="17"/>
          </p:nvPr>
        </p:nvSpPr>
        <p:spPr>
          <a:xfrm>
            <a:off x="6682254"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05</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4165" y="1761326"/>
            <a:ext cx="1474178" cy="612432"/>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Principles</a:t>
            </a:r>
            <a:endParaRPr lang="en-US" altLang="ja-JP" sz="1400" b="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79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06</a:t>
            </a: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838179" y="1761326"/>
            <a:ext cx="1844448" cy="612433"/>
          </a:xfrm>
        </p:spPr>
        <p:txBody>
          <a:bodyPr anchor="t"/>
          <a:lstStyle/>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Build a </a:t>
            </a:r>
          </a:p>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Home Network</a:t>
            </a:r>
          </a:p>
        </p:txBody>
      </p:sp>
      <p:sp>
        <p:nvSpPr>
          <p:cNvPr id="14" name="Google Shape;689;p29">
            <a:extLst>
              <a:ext uri="{FF2B5EF4-FFF2-40B4-BE49-F238E27FC236}">
                <a16:creationId xmlns:a16="http://schemas.microsoft.com/office/drawing/2014/main" id="{91E4DB07-025B-D26D-9425-62709194C71F}"/>
              </a:ext>
            </a:extLst>
          </p:cNvPr>
          <p:cNvSpPr txBox="1">
            <a:spLocks/>
          </p:cNvSpPr>
          <p:nvPr/>
        </p:nvSpPr>
        <p:spPr>
          <a:xfrm>
            <a:off x="1811207" y="3280634"/>
            <a:ext cx="1588031" cy="5502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Internet Protocol</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056222"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07</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0637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08</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211403"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a:solidFill>
                  <a:schemeClr val="bg1">
                    <a:lumMod val="85000"/>
                  </a:schemeClr>
                </a:solidFill>
                <a:highlight>
                  <a:srgbClr val="C0C0C0"/>
                </a:highlight>
              </a:rPr>
              <a:t>09</a:t>
            </a:r>
            <a:endParaRPr lang="en" dirty="0">
              <a:solidFill>
                <a:schemeClr val="bg1">
                  <a:lumMod val="85000"/>
                </a:schemeClr>
              </a:solidFill>
              <a:highlight>
                <a:srgbClr val="C0C0C0"/>
              </a:highlight>
            </a:endParaRP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924516" y="3280634"/>
            <a:ext cx="1671775" cy="573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marR="0" lvl="0" indent="0" defTabSz="914400" rtl="0" eaLnBrk="1" fontAlgn="ctr" latinLnBrk="0" hangingPunct="1">
              <a:lnSpc>
                <a:spcPct val="100000"/>
              </a:lnSpc>
              <a:spcBef>
                <a:spcPts val="0"/>
              </a:spcBef>
              <a:spcAft>
                <a:spcPts val="0"/>
              </a:spcAft>
              <a:buClr>
                <a:srgbClr val="000000"/>
              </a:buClr>
              <a:buSzTx/>
              <a:buFont typeface="Arial"/>
              <a:buNone/>
              <a:tabLst/>
              <a:defRPr/>
            </a:pP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中間試験</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575805" y="3280634"/>
            <a:ext cx="1402308"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Access Layer</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 name="Google Shape;689;p29">
            <a:extLst>
              <a:ext uri="{FF2B5EF4-FFF2-40B4-BE49-F238E27FC236}">
                <a16:creationId xmlns:a16="http://schemas.microsoft.com/office/drawing/2014/main" id="{A69D39C1-69DF-8D13-8E6E-31A97CCF7894}"/>
              </a:ext>
            </a:extLst>
          </p:cNvPr>
          <p:cNvSpPr txBox="1">
            <a:spLocks/>
          </p:cNvSpPr>
          <p:nvPr/>
        </p:nvSpPr>
        <p:spPr>
          <a:xfrm>
            <a:off x="3316521" y="3280634"/>
            <a:ext cx="1677714" cy="8338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IPv4 and Network Segmentation</a:t>
            </a:r>
            <a:endPar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1430020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32537FE-6D6F-C832-B4D4-8FA8AFB1000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3AA02C7E-E102-A936-01D2-288D5A11C6F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C8DAC34D-44D7-8954-C774-3A76D94CE294}"/>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14.2.4 Routing Table Entries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F8A2E912-D4B3-9227-6B7C-73EB3EE9EAB3}"/>
              </a:ext>
            </a:extLst>
          </p:cNvPr>
          <p:cNvSpPr txBox="1"/>
          <p:nvPr/>
        </p:nvSpPr>
        <p:spPr>
          <a:xfrm>
            <a:off x="720725" y="1770925"/>
            <a:ext cx="8203356" cy="2831544"/>
          </a:xfrm>
          <a:prstGeom prst="rect">
            <a:avLst/>
          </a:prstGeom>
          <a:noFill/>
        </p:spPr>
        <p:txBody>
          <a:bodyPr wrap="square" rtlCol="0">
            <a:spAutoFit/>
          </a:bodyPr>
          <a:lstStyle/>
          <a:p>
            <a:pPr>
              <a:spcBef>
                <a:spcPts val="600"/>
              </a:spcBef>
            </a:pPr>
            <a:r>
              <a:rPr lang="en-US" dirty="0">
                <a:solidFill>
                  <a:schemeClr val="accent1"/>
                </a:solidFill>
                <a:latin typeface="+mn-lt"/>
              </a:rPr>
              <a:t>Routing Tables in Routers:</a:t>
            </a:r>
          </a:p>
          <a:p>
            <a:pPr marL="285750" lvl="1" indent="-285750">
              <a:buClr>
                <a:schemeClr val="tx1"/>
              </a:buClr>
              <a:buFont typeface="Arial" panose="020B0604020202020204" pitchFamily="34" charset="0"/>
              <a:buChar char="•"/>
            </a:pPr>
            <a:r>
              <a:rPr lang="en-US" dirty="0">
                <a:solidFill>
                  <a:schemeClr val="tx1"/>
                </a:solidFill>
                <a:latin typeface="+mn-lt"/>
              </a:rPr>
              <a:t>Purpose: Store information for moving data between local and remote networks.</a:t>
            </a:r>
          </a:p>
          <a:p>
            <a:pPr marL="285750" lvl="1" indent="-285750">
              <a:buClr>
                <a:schemeClr val="tx1"/>
              </a:buClr>
              <a:buFont typeface="Arial" panose="020B0604020202020204" pitchFamily="34" charset="0"/>
              <a:buChar char="•"/>
            </a:pPr>
            <a:r>
              <a:rPr lang="en-US" dirty="0">
                <a:solidFill>
                  <a:schemeClr val="tx1"/>
                </a:solidFill>
                <a:latin typeface="+mn-lt"/>
              </a:rPr>
              <a:t>Dynamic Update: Information received from other routers.</a:t>
            </a:r>
          </a:p>
          <a:p>
            <a:pPr marL="285750" lvl="1" indent="-285750">
              <a:buClr>
                <a:schemeClr val="tx1"/>
              </a:buClr>
              <a:buFont typeface="Arial" panose="020B0604020202020204" pitchFamily="34" charset="0"/>
              <a:buChar char="•"/>
            </a:pPr>
            <a:r>
              <a:rPr lang="en-US" dirty="0">
                <a:solidFill>
                  <a:schemeClr val="tx1"/>
                </a:solidFill>
                <a:latin typeface="+mn-lt"/>
              </a:rPr>
              <a:t>Manual Entry: Configured by network administrators.</a:t>
            </a:r>
          </a:p>
          <a:p>
            <a:pPr>
              <a:spcBef>
                <a:spcPts val="600"/>
              </a:spcBef>
              <a:buClr>
                <a:schemeClr val="tx1"/>
              </a:buClr>
            </a:pPr>
            <a:r>
              <a:rPr lang="en-US" dirty="0">
                <a:solidFill>
                  <a:schemeClr val="accent1"/>
                </a:solidFill>
                <a:latin typeface="+mn-lt"/>
              </a:rPr>
              <a:t>Routing Decision:</a:t>
            </a:r>
          </a:p>
          <a:p>
            <a:pPr marL="285750" lvl="1" indent="-285750">
              <a:buClr>
                <a:schemeClr val="tx1"/>
              </a:buClr>
              <a:buFont typeface="Arial" panose="020B0604020202020204" pitchFamily="34" charset="0"/>
              <a:buChar char="•"/>
            </a:pPr>
            <a:r>
              <a:rPr lang="en-US" dirty="0">
                <a:solidFill>
                  <a:schemeClr val="tx1"/>
                </a:solidFill>
                <a:latin typeface="+mn-lt"/>
              </a:rPr>
              <a:t>Process: Router uses the table to determine the appropriate interface for forwarding messages.</a:t>
            </a:r>
          </a:p>
          <a:p>
            <a:pPr marL="285750" lvl="1" indent="-285750">
              <a:buClr>
                <a:schemeClr val="tx1"/>
              </a:buClr>
              <a:buFont typeface="Arial" panose="020B0604020202020204" pitchFamily="34" charset="0"/>
              <a:buChar char="•"/>
            </a:pPr>
            <a:r>
              <a:rPr lang="en-US" dirty="0">
                <a:solidFill>
                  <a:schemeClr val="tx1"/>
                </a:solidFill>
                <a:latin typeface="+mn-lt"/>
              </a:rPr>
              <a:t>If no forwarding decision can be made, the router drops the packet.</a:t>
            </a:r>
          </a:p>
          <a:p>
            <a:pPr marL="285750" lvl="1" indent="-285750">
              <a:buClr>
                <a:schemeClr val="tx1"/>
              </a:buClr>
              <a:buFont typeface="Arial" panose="020B0604020202020204" pitchFamily="34" charset="0"/>
              <a:buChar char="•"/>
            </a:pPr>
            <a:r>
              <a:rPr lang="en-US" dirty="0">
                <a:solidFill>
                  <a:schemeClr val="tx1"/>
                </a:solidFill>
                <a:latin typeface="+mn-lt"/>
              </a:rPr>
              <a:t>Static Default Route: Configured by administrators to prevent packet drop by forwarding packets with unknown destinations through a specific interface.</a:t>
            </a:r>
          </a:p>
          <a:p>
            <a:pPr>
              <a:spcBef>
                <a:spcPts val="600"/>
              </a:spcBef>
              <a:buClr>
                <a:schemeClr val="tx1"/>
              </a:buClr>
            </a:pPr>
            <a:r>
              <a:rPr lang="en-US" dirty="0">
                <a:solidFill>
                  <a:schemeClr val="accent1"/>
                </a:solidFill>
                <a:latin typeface="+mn-lt"/>
              </a:rPr>
              <a:t>Default Route Function:</a:t>
            </a:r>
          </a:p>
          <a:p>
            <a:pPr marL="285750" lvl="1" indent="-285750">
              <a:buClr>
                <a:schemeClr val="tx1"/>
              </a:buClr>
              <a:buFont typeface="Arial" panose="020B0604020202020204" pitchFamily="34" charset="0"/>
              <a:buChar char="•"/>
            </a:pPr>
            <a:r>
              <a:rPr lang="en-US" dirty="0">
                <a:solidFill>
                  <a:schemeClr val="tx1"/>
                </a:solidFill>
                <a:latin typeface="+mn-lt"/>
              </a:rPr>
              <a:t>Interface used for packets with unknown destination network addresses.</a:t>
            </a:r>
          </a:p>
          <a:p>
            <a:pPr marL="285750" lvl="1" indent="-285750">
              <a:buClr>
                <a:schemeClr val="tx1"/>
              </a:buClr>
              <a:buFont typeface="Arial" panose="020B0604020202020204" pitchFamily="34" charset="0"/>
              <a:buChar char="•"/>
            </a:pPr>
            <a:r>
              <a:rPr lang="en-US" dirty="0">
                <a:solidFill>
                  <a:schemeClr val="tx1"/>
                </a:solidFill>
                <a:latin typeface="+mn-lt"/>
              </a:rPr>
              <a:t>Connects to a router capable of forwarding the packet towards its final destination.</a:t>
            </a:r>
          </a:p>
        </p:txBody>
      </p:sp>
    </p:spTree>
    <p:extLst>
      <p:ext uri="{BB962C8B-B14F-4D97-AF65-F5344CB8AC3E}">
        <p14:creationId xmlns:p14="http://schemas.microsoft.com/office/powerpoint/2010/main" val="41991754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34C49AE-B6DC-7A4D-805D-0320ADE3D67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B10DC38-CEA9-F73E-75D7-169E2BF8603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58D0E340-BFC4-730E-3F0F-5194C37EF79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14.2.4 </a:t>
            </a:r>
            <a:r>
              <a:rPr lang="ja-JP" altLang="en-US" sz="2000">
                <a:solidFill>
                  <a:schemeClr val="accent4"/>
                </a:solidFill>
                <a:latin typeface="+mn-lt"/>
                <a:ea typeface="MS PGothic" panose="020B0600070205080204" pitchFamily="34" charset="-128"/>
                <a:hlinkClick r:id="rId4"/>
              </a:rPr>
              <a:t>ルーティングテーブルエントリ</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95A62289-F2C5-6B39-7146-35FA10B297AC}"/>
              </a:ext>
            </a:extLst>
          </p:cNvPr>
          <p:cNvSpPr txBox="1"/>
          <p:nvPr/>
        </p:nvSpPr>
        <p:spPr>
          <a:xfrm>
            <a:off x="720725" y="1770925"/>
            <a:ext cx="8203356" cy="2893100"/>
          </a:xfrm>
          <a:prstGeom prst="rect">
            <a:avLst/>
          </a:prstGeom>
          <a:noFill/>
        </p:spPr>
        <p:txBody>
          <a:bodyPr wrap="square" rtlCol="0">
            <a:spAutoFit/>
          </a:bodyPr>
          <a:lstStyle/>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ルーターはローカルネットワークとリモートネットワーク間でデータを転送。 </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ルータはデータ転送のために、</a:t>
            </a:r>
            <a:r>
              <a:rPr lang="ja-JP" altLang="en-US">
                <a:solidFill>
                  <a:schemeClr val="accent1"/>
                </a:solidFill>
                <a:latin typeface="Meiryo UI" panose="020B0604030504040204" pitchFamily="34" charset="-128"/>
                <a:ea typeface="Meiryo UI" panose="020B0604030504040204" pitchFamily="34" charset="-128"/>
              </a:rPr>
              <a:t>ルーティングテーブル</a:t>
            </a:r>
            <a:r>
              <a:rPr lang="ja-JP" altLang="en-US">
                <a:solidFill>
                  <a:schemeClr val="tx1"/>
                </a:solidFill>
                <a:latin typeface="Meiryo UI" panose="020B0604030504040204" pitchFamily="34" charset="-128"/>
                <a:ea typeface="Meiryo UI" panose="020B0604030504040204" pitchFamily="34" charset="-128"/>
              </a:rPr>
              <a:t>を使用。</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ルーティングテーブルには、各ネットワークのアドレスと最適な経路が含まれている。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ルーティングテーブルには、ホストの個別</a:t>
            </a:r>
            <a:r>
              <a:rPr lang="ja-JP" altLang="en-JP">
                <a:solidFill>
                  <a:schemeClr val="tx1"/>
                </a:solidFill>
                <a:latin typeface="Meiryo UI" panose="020B0604030504040204" pitchFamily="34" charset="-128"/>
                <a:ea typeface="Meiryo UI" panose="020B0604030504040204" pitchFamily="34" charset="-128"/>
              </a:rPr>
              <a:t>の</a:t>
            </a:r>
            <a:r>
              <a:rPr lang="en-JP"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アドレスは含まれていない。</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ルーティングテーブルにエントリを追加する方法は</a:t>
            </a:r>
            <a:r>
              <a:rPr lang="en-US" altLang="ja-JP" dirty="0">
                <a:solidFill>
                  <a:schemeClr val="tx1"/>
                </a:solidFill>
                <a:latin typeface="Meiryo UI" panose="020B0604030504040204" pitchFamily="34" charset="-128"/>
                <a:ea typeface="Meiryo UI" panose="020B0604030504040204" pitchFamily="34" charset="-128"/>
              </a:rPr>
              <a:t>2</a:t>
            </a:r>
            <a:r>
              <a:rPr lang="ja-JP" altLang="en-US">
                <a:solidFill>
                  <a:schemeClr val="tx1"/>
                </a:solidFill>
                <a:latin typeface="Meiryo UI" panose="020B0604030504040204" pitchFamily="34" charset="-128"/>
                <a:ea typeface="Meiryo UI" panose="020B0604030504040204" pitchFamily="34" charset="-128"/>
              </a:rPr>
              <a:t>つ</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Bef>
                <a:spcPts val="600"/>
              </a:spcBef>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他のルーターの情報を使って、動的</a:t>
            </a:r>
            <a:r>
              <a:rPr lang="en-US" altLang="ja-JP" dirty="0">
                <a:solidFill>
                  <a:schemeClr val="tx1"/>
                </a:solidFill>
                <a:latin typeface="Meiryo UI" panose="020B0604030504040204" pitchFamily="34" charset="-128"/>
                <a:ea typeface="Meiryo UI" panose="020B0604030504040204" pitchFamily="34" charset="-128"/>
              </a:rPr>
              <a:t>(dynamic)</a:t>
            </a:r>
            <a:r>
              <a:rPr lang="ja-JP" altLang="en-US">
                <a:solidFill>
                  <a:schemeClr val="tx1"/>
                </a:solidFill>
                <a:latin typeface="Meiryo UI" panose="020B0604030504040204" pitchFamily="34" charset="-128"/>
                <a:ea typeface="Meiryo UI" panose="020B0604030504040204" pitchFamily="34" charset="-128"/>
              </a:rPr>
              <a:t>に更新</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Bef>
                <a:spcPts val="600"/>
              </a:spcBef>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管理者が手動</a:t>
            </a:r>
            <a:r>
              <a:rPr lang="en-US" altLang="ja-JP" dirty="0">
                <a:solidFill>
                  <a:schemeClr val="tx1"/>
                </a:solidFill>
                <a:latin typeface="Meiryo UI" panose="020B0604030504040204" pitchFamily="34" charset="-128"/>
                <a:ea typeface="Meiryo UI" panose="020B0604030504040204" pitchFamily="34" charset="-128"/>
              </a:rPr>
              <a:t>(manual)</a:t>
            </a:r>
            <a:r>
              <a:rPr lang="ja-JP" altLang="en-US">
                <a:solidFill>
                  <a:schemeClr val="tx1"/>
                </a:solidFill>
                <a:latin typeface="Meiryo UI" panose="020B0604030504040204" pitchFamily="34" charset="-128"/>
                <a:ea typeface="Meiryo UI" panose="020B0604030504040204" pitchFamily="34" charset="-128"/>
              </a:rPr>
              <a:t>で設定</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宛先の経路が分からない場合、ルーターはルーティングテーブルの</a:t>
            </a:r>
            <a:r>
              <a:rPr lang="ja-JP" altLang="en-US">
                <a:solidFill>
                  <a:schemeClr val="accent1"/>
                </a:solidFill>
                <a:latin typeface="Meiryo UI" panose="020B0604030504040204" pitchFamily="34" charset="-128"/>
                <a:ea typeface="Meiryo UI" panose="020B0604030504040204" pitchFamily="34" charset="-128"/>
              </a:rPr>
              <a:t>デフォルトルート</a:t>
            </a:r>
            <a:r>
              <a:rPr lang="ja-JP" altLang="en-US">
                <a:solidFill>
                  <a:schemeClr val="tx1"/>
                </a:solidFill>
                <a:latin typeface="Meiryo UI" panose="020B0604030504040204" pitchFamily="34" charset="-128"/>
                <a:ea typeface="Meiryo UI" panose="020B0604030504040204" pitchFamily="34" charset="-128"/>
              </a:rPr>
              <a:t>を使用して転送を行います。</a:t>
            </a:r>
            <a:endParaRPr lang="en-US" dirty="0">
              <a:solidFill>
                <a:schemeClr val="tx1"/>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3327502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262C18B3-5F86-3EBB-99D4-1ECAF92F5F0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3F0896AC-831C-D225-B01C-FE3558832504}"/>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79B6B54D-BF2C-F4FF-2FEE-CC43E603CBD9}"/>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14.2.5 The Default Gateway</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2F5AE971-98C0-0DB3-07CC-12084D862C06}"/>
              </a:ext>
            </a:extLst>
          </p:cNvPr>
          <p:cNvSpPr txBox="1"/>
          <p:nvPr/>
        </p:nvSpPr>
        <p:spPr>
          <a:xfrm>
            <a:off x="720725" y="1770925"/>
            <a:ext cx="8203356" cy="3077766"/>
          </a:xfrm>
          <a:prstGeom prst="rect">
            <a:avLst/>
          </a:prstGeom>
          <a:noFill/>
        </p:spPr>
        <p:txBody>
          <a:bodyPr wrap="square" rtlCol="0">
            <a:spAutoFit/>
          </a:bodyPr>
          <a:lstStyle/>
          <a:p>
            <a:pPr>
              <a:spcBef>
                <a:spcPts val="600"/>
              </a:spcBef>
            </a:pPr>
            <a:r>
              <a:rPr lang="en-US" dirty="0">
                <a:solidFill>
                  <a:schemeClr val="accent1"/>
                </a:solidFill>
                <a:latin typeface="+mn-lt"/>
              </a:rPr>
              <a:t>Host Communication on Local vs. Remote Networks:</a:t>
            </a: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Local: Hosts send messages directly using ARP to discover the destination host's MAC address.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Remote: Hosts send messages via a router, encapsulating packets with the router's MAC address.</a:t>
            </a:r>
          </a:p>
          <a:p>
            <a:pPr>
              <a:spcBef>
                <a:spcPts val="600"/>
              </a:spcBef>
              <a:buClr>
                <a:schemeClr val="tx1"/>
              </a:buClr>
            </a:pPr>
            <a:r>
              <a:rPr lang="en-US" dirty="0">
                <a:solidFill>
                  <a:schemeClr val="accent1"/>
                </a:solidFill>
                <a:latin typeface="+mn-lt"/>
              </a:rPr>
              <a:t>Use of Default Gateway:</a:t>
            </a: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Purpose: Enables hosts to send messages to a remote network.</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Hosts are configured with the default gateway address, which is the router's interface address on the local network.</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Hosts use ARP to determine the router's MAC address, placing it in the frame for remote network destinations.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Correct default gateway setting is crucial for delivering messages to remote networks.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Incorrect or missing default gateway settings prevent message delivery to remote hosts.</a:t>
            </a:r>
          </a:p>
        </p:txBody>
      </p:sp>
    </p:spTree>
    <p:extLst>
      <p:ext uri="{BB962C8B-B14F-4D97-AF65-F5344CB8AC3E}">
        <p14:creationId xmlns:p14="http://schemas.microsoft.com/office/powerpoint/2010/main" val="18581260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1B585E3-3EC8-69DC-DEB5-9AED43D6208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9AB34B5-5525-CE16-6D22-A1BB83FEB835}"/>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AD057BBB-E646-52DC-6418-C01F3BA781CC}"/>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14.2.5 The Default Gateway</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657FB13-3476-911F-E0B3-345A5F0F4DA0}"/>
              </a:ext>
            </a:extLst>
          </p:cNvPr>
          <p:cNvSpPr txBox="1"/>
          <p:nvPr/>
        </p:nvSpPr>
        <p:spPr>
          <a:xfrm>
            <a:off x="720725" y="1770925"/>
            <a:ext cx="8203356" cy="2123658"/>
          </a:xfrm>
          <a:prstGeom prst="rect">
            <a:avLst/>
          </a:prstGeom>
          <a:noFill/>
        </p:spPr>
        <p:txBody>
          <a:bodyPr wrap="square" rtlCol="0">
            <a:spAutoFit/>
          </a:bodyPr>
          <a:lstStyle/>
          <a:p>
            <a:pPr marL="285750" indent="-285750">
              <a:spcBef>
                <a:spcPts val="600"/>
              </a:spcBef>
              <a:buClr>
                <a:schemeClr val="tx1"/>
              </a:buClr>
              <a:buFont typeface="Arial" panose="020B0604020202020204" pitchFamily="34" charset="0"/>
              <a:buChar char="•"/>
            </a:pPr>
            <a:r>
              <a:rPr lang="ja-JP" altLang="en-US">
                <a:solidFill>
                  <a:schemeClr val="accent1"/>
                </a:solidFill>
                <a:latin typeface="Meiryo UI" panose="020B0604030504040204" pitchFamily="34" charset="-128"/>
                <a:ea typeface="Meiryo UI" panose="020B0604030504040204" pitchFamily="34" charset="-128"/>
              </a:rPr>
              <a:t>同じローカルネットワークへの送信</a:t>
            </a:r>
            <a:r>
              <a:rPr lang="ja-JP" altLang="en-US">
                <a:solidFill>
                  <a:schemeClr val="tx1"/>
                </a:solidFill>
                <a:latin typeface="Meiryo UI" panose="020B0604030504040204" pitchFamily="34" charset="-128"/>
                <a:ea typeface="Meiryo UI" panose="020B0604030504040204" pitchFamily="34" charset="-128"/>
              </a:rPr>
              <a:t>：ホストは同じローカルネットワーク上のホストへ直接データを送信し、</a:t>
            </a:r>
            <a:r>
              <a:rPr lang="en-US" dirty="0">
                <a:solidFill>
                  <a:schemeClr val="tx1"/>
                </a:solidFill>
                <a:latin typeface="Meiryo UI" panose="020B0604030504040204" pitchFamily="34" charset="-128"/>
                <a:ea typeface="Meiryo UI" panose="020B0604030504040204" pitchFamily="34" charset="-128"/>
              </a:rPr>
              <a:t>ARP</a:t>
            </a:r>
            <a:r>
              <a:rPr lang="ja-JP" altLang="en-US">
                <a:solidFill>
                  <a:schemeClr val="tx1"/>
                </a:solidFill>
                <a:latin typeface="Meiryo UI" panose="020B0604030504040204" pitchFamily="34" charset="-128"/>
                <a:ea typeface="Meiryo UI" panose="020B0604030504040204" pitchFamily="34" charset="-128"/>
              </a:rPr>
              <a:t>を使用して</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アドレスを確認する。</a:t>
            </a:r>
          </a:p>
          <a:p>
            <a:pPr marL="285750" indent="-285750">
              <a:spcBef>
                <a:spcPts val="600"/>
              </a:spcBef>
              <a:buClr>
                <a:schemeClr val="tx1"/>
              </a:buClr>
              <a:buFont typeface="Arial" panose="020B0604020202020204" pitchFamily="34" charset="0"/>
              <a:buChar char="•"/>
            </a:pPr>
            <a:r>
              <a:rPr lang="ja-JP" altLang="en-US">
                <a:solidFill>
                  <a:schemeClr val="accent1"/>
                </a:solidFill>
                <a:latin typeface="Meiryo UI" panose="020B0604030504040204" pitchFamily="34" charset="-128"/>
                <a:ea typeface="Meiryo UI" panose="020B0604030504040204" pitchFamily="34" charset="-128"/>
              </a:rPr>
              <a:t>リモートネットワークへの送信</a:t>
            </a:r>
            <a:r>
              <a:rPr lang="ja-JP" altLang="en-US">
                <a:solidFill>
                  <a:schemeClr val="tx1"/>
                </a:solidFill>
                <a:latin typeface="Meiryo UI" panose="020B0604030504040204" pitchFamily="34" charset="-128"/>
                <a:ea typeface="Meiryo UI" panose="020B0604030504040204" pitchFamily="34" charset="-128"/>
              </a:rPr>
              <a:t>：</a:t>
            </a:r>
            <a:r>
              <a:rPr lang="ja-JP" altLang="en-US" u="sng">
                <a:solidFill>
                  <a:schemeClr val="tx1"/>
                </a:solidFill>
                <a:latin typeface="Meiryo UI" panose="020B0604030504040204" pitchFamily="34" charset="-128"/>
                <a:ea typeface="Meiryo UI" panose="020B0604030504040204" pitchFamily="34" charset="-128"/>
              </a:rPr>
              <a:t>ルーターが必要</a:t>
            </a:r>
            <a:r>
              <a:rPr lang="ja-JP" altLang="en-US">
                <a:solidFill>
                  <a:schemeClr val="tx1"/>
                </a:solidFill>
                <a:latin typeface="Meiryo UI" panose="020B0604030504040204" pitchFamily="34" charset="-128"/>
                <a:ea typeface="Meiryo UI" panose="020B0604030504040204" pitchFamily="34" charset="-128"/>
              </a:rPr>
              <a:t>で、送信パケットには宛先</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を含み、宛先</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アドレスはルーター</a:t>
            </a:r>
            <a:r>
              <a:rPr lang="en-US" altLang="ja-JP"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アドレスを設定します。 </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ホストは、設定された</a:t>
            </a:r>
            <a:r>
              <a:rPr lang="ja-JP" altLang="en-US">
                <a:solidFill>
                  <a:schemeClr val="accent1"/>
                </a:solidFill>
                <a:latin typeface="Meiryo UI" panose="020B0604030504040204" pitchFamily="34" charset="-128"/>
                <a:ea typeface="Meiryo UI" panose="020B0604030504040204" pitchFamily="34" charset="-128"/>
              </a:rPr>
              <a:t>デフォルトゲートウェイアドレス</a:t>
            </a:r>
            <a:r>
              <a:rPr lang="ja-JP" altLang="en-US">
                <a:solidFill>
                  <a:schemeClr val="tx1"/>
                </a:solidFill>
                <a:latin typeface="Meiryo UI" panose="020B0604030504040204" pitchFamily="34" charset="-128"/>
                <a:ea typeface="Meiryo UI" panose="020B0604030504040204" pitchFamily="34" charset="-128"/>
              </a:rPr>
              <a:t>を使用して、ルーターの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アドレスを取得する。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ローカルネットワーク上の各ホストに正しいデフォルトゲートウェイが構成されていることが重要。</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ホストの</a:t>
            </a:r>
            <a:r>
              <a:rPr lang="en-US" dirty="0">
                <a:solidFill>
                  <a:schemeClr val="tx1"/>
                </a:solidFill>
                <a:latin typeface="Meiryo UI" panose="020B0604030504040204" pitchFamily="34" charset="-128"/>
                <a:ea typeface="Meiryo UI" panose="020B0604030504040204" pitchFamily="34" charset="-128"/>
              </a:rPr>
              <a:t>TCP/IP</a:t>
            </a:r>
            <a:r>
              <a:rPr lang="ja-JP" altLang="en-US">
                <a:solidFill>
                  <a:schemeClr val="tx1"/>
                </a:solidFill>
                <a:latin typeface="Meiryo UI" panose="020B0604030504040204" pitchFamily="34" charset="-128"/>
                <a:ea typeface="Meiryo UI" panose="020B0604030504040204" pitchFamily="34" charset="-128"/>
              </a:rPr>
              <a:t>設定にデフォルトゲートウェイが構成されていない場合や、誤ったデフォルトゲートウェイが指定されている場合、リモートネットワーク上のホスト宛てのデータは配信できません。</a:t>
            </a:r>
            <a:endParaRPr lang="en-US" dirty="0">
              <a:solidFill>
                <a:schemeClr val="tx1"/>
              </a:solidFill>
              <a:latin typeface="Meiryo UI" panose="020B0604030504040204" pitchFamily="34" charset="-128"/>
              <a:ea typeface="Meiryo UI" panose="020B0604030504040204" pitchFamily="34" charset="-128"/>
            </a:endParaRPr>
          </a:p>
        </p:txBody>
      </p:sp>
      <p:pic>
        <p:nvPicPr>
          <p:cNvPr id="3" name="Picture 2">
            <a:extLst>
              <a:ext uri="{FF2B5EF4-FFF2-40B4-BE49-F238E27FC236}">
                <a16:creationId xmlns:a16="http://schemas.microsoft.com/office/drawing/2014/main" id="{0C0C00FC-4EFD-75B5-D4A7-BB36D93FCF8A}"/>
              </a:ext>
            </a:extLst>
          </p:cNvPr>
          <p:cNvPicPr>
            <a:picLocks noChangeAspect="1"/>
          </p:cNvPicPr>
          <p:nvPr/>
        </p:nvPicPr>
        <p:blipFill>
          <a:blip r:embed="rId5"/>
          <a:stretch>
            <a:fillRect/>
          </a:stretch>
        </p:blipFill>
        <p:spPr>
          <a:xfrm>
            <a:off x="957128" y="3903115"/>
            <a:ext cx="3276178" cy="1164541"/>
          </a:xfrm>
          <a:prstGeom prst="rect">
            <a:avLst/>
          </a:prstGeom>
        </p:spPr>
      </p:pic>
    </p:spTree>
    <p:extLst>
      <p:ext uri="{BB962C8B-B14F-4D97-AF65-F5344CB8AC3E}">
        <p14:creationId xmlns:p14="http://schemas.microsoft.com/office/powerpoint/2010/main" val="1288649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ED80E09-13FD-FAD9-9D74-17251E38D17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CB7E67C-C101-45A9-8D2A-83F4E1EE83CE}"/>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solidFill>
                  <a:schemeClr val="accent4"/>
                </a:solidFill>
              </a:rPr>
              <a:t>Quiz 13_2 Check Your Understanding - Select the Default Gateway</a:t>
            </a:r>
          </a:p>
        </p:txBody>
      </p:sp>
      <p:grpSp>
        <p:nvGrpSpPr>
          <p:cNvPr id="3" name="Google Shape;10286;p77">
            <a:extLst>
              <a:ext uri="{FF2B5EF4-FFF2-40B4-BE49-F238E27FC236}">
                <a16:creationId xmlns:a16="http://schemas.microsoft.com/office/drawing/2014/main" id="{A2A2C998-09EF-EB1D-26F2-4300C29F75CB}"/>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E6AD9DD3-A446-54FC-AE3D-E31DC40F4502}"/>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722D1D36-AB1A-D12B-76F3-E865839E1109}"/>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9ED72FA6-3AD7-B134-5852-BCF23D9BCC50}"/>
              </a:ext>
            </a:extLst>
          </p:cNvPr>
          <p:cNvSpPr txBox="1"/>
          <p:nvPr/>
        </p:nvSpPr>
        <p:spPr>
          <a:xfrm>
            <a:off x="720000" y="1665625"/>
            <a:ext cx="4400640" cy="3308598"/>
          </a:xfrm>
          <a:prstGeom prst="rect">
            <a:avLst/>
          </a:prstGeom>
          <a:noFill/>
        </p:spPr>
        <p:txBody>
          <a:bodyPr wrap="square" rtlCol="0">
            <a:spAutoFit/>
          </a:bodyPr>
          <a:lstStyle/>
          <a:p>
            <a:pPr fontAlgn="ctr"/>
            <a:r>
              <a:rPr lang="en-US" dirty="0">
                <a:solidFill>
                  <a:schemeClr val="accent1"/>
                </a:solidFill>
                <a:latin typeface="+mn-lt"/>
                <a:hlinkClick r:id="rId3"/>
              </a:rPr>
              <a:t>https://forms.gle/iUvEniTKJpCtuH2B9</a:t>
            </a:r>
            <a:endParaRPr lang="en-US" dirty="0">
              <a:solidFill>
                <a:schemeClr val="accent1"/>
              </a:solidFill>
              <a:latin typeface="+mn-lt"/>
            </a:endParaRPr>
          </a:p>
          <a:p>
            <a:pPr fontAlgn="ctr"/>
            <a:endParaRPr lang="en-US" dirty="0">
              <a:solidFill>
                <a:schemeClr val="tx1"/>
              </a:solidFill>
              <a:latin typeface="+mn-lt"/>
            </a:endParaRPr>
          </a:p>
          <a:p>
            <a:pPr algn="l" fontAlgn="ctr"/>
            <a:r>
              <a:rPr lang="en-US" dirty="0">
                <a:solidFill>
                  <a:schemeClr val="tx1"/>
                </a:solidFill>
                <a:latin typeface="+mn-lt"/>
              </a:rPr>
              <a:t>Refer to the figure. Select default gateway for each of the following questions.</a:t>
            </a:r>
          </a:p>
          <a:p>
            <a:pPr algn="l" fontAlgn="ctr"/>
            <a:endParaRPr lang="en-US" dirty="0">
              <a:solidFill>
                <a:schemeClr val="tx1"/>
              </a:solidFill>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What is the default gateway for H1?</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172.16.0.50</a:t>
            </a:r>
            <a:endParaRPr lang="en-US" sz="1200" dirty="0">
              <a:solidFill>
                <a:schemeClr val="tx1"/>
              </a:solidFill>
              <a:latin typeface="+mn-lt"/>
            </a:endParaRPr>
          </a:p>
        </p:txBody>
      </p:sp>
      <p:pic>
        <p:nvPicPr>
          <p:cNvPr id="8" name="Picture 7" descr="A diagram of a computer network&#10;&#10;Description automatically generated">
            <a:extLst>
              <a:ext uri="{FF2B5EF4-FFF2-40B4-BE49-F238E27FC236}">
                <a16:creationId xmlns:a16="http://schemas.microsoft.com/office/drawing/2014/main" id="{6323AE8A-91FA-DCCC-E5D7-FD7553B18274}"/>
              </a:ext>
            </a:extLst>
          </p:cNvPr>
          <p:cNvPicPr>
            <a:picLocks noChangeAspect="1"/>
          </p:cNvPicPr>
          <p:nvPr/>
        </p:nvPicPr>
        <p:blipFill>
          <a:blip r:embed="rId4"/>
          <a:stretch>
            <a:fillRect/>
          </a:stretch>
        </p:blipFill>
        <p:spPr>
          <a:xfrm>
            <a:off x="5120640" y="1665625"/>
            <a:ext cx="3820160" cy="2263445"/>
          </a:xfrm>
          <a:prstGeom prst="rect">
            <a:avLst/>
          </a:prstGeom>
        </p:spPr>
      </p:pic>
    </p:spTree>
    <p:extLst>
      <p:ext uri="{BB962C8B-B14F-4D97-AF65-F5344CB8AC3E}">
        <p14:creationId xmlns:p14="http://schemas.microsoft.com/office/powerpoint/2010/main" val="36076511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4F1DA9A-773C-F4D0-3F83-DC0A83C01A37}"/>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E26EAB75-BD20-66DD-B35B-22CB80BFDA08}"/>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73543EAE-586B-C921-1294-2F6450617D42}"/>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9A197E2E-874C-93EB-A036-9AE824452F57}"/>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78E96305-38E1-F911-6EBD-6477D5B3C56A}"/>
              </a:ext>
            </a:extLst>
          </p:cNvPr>
          <p:cNvSpPr txBox="1"/>
          <p:nvPr/>
        </p:nvSpPr>
        <p:spPr>
          <a:xfrm>
            <a:off x="720000" y="1665625"/>
            <a:ext cx="4400640" cy="3308598"/>
          </a:xfrm>
          <a:prstGeom prst="rect">
            <a:avLst/>
          </a:prstGeom>
          <a:noFill/>
        </p:spPr>
        <p:txBody>
          <a:bodyPr wrap="square" rtlCol="0">
            <a:spAutoFit/>
          </a:bodyPr>
          <a:lstStyle/>
          <a:p>
            <a:pPr fontAlgn="ctr"/>
            <a:r>
              <a:rPr lang="en-US" dirty="0">
                <a:solidFill>
                  <a:schemeClr val="tx1"/>
                </a:solidFill>
                <a:latin typeface="+mn-lt"/>
                <a:hlinkClick r:id="rId3"/>
              </a:rPr>
              <a:t>https://forms.gle/iUvEniTKJpCtuH2B9</a:t>
            </a:r>
            <a:endParaRPr lang="en-US" dirty="0">
              <a:solidFill>
                <a:schemeClr val="tx1"/>
              </a:solidFill>
              <a:latin typeface="+mn-lt"/>
            </a:endParaRPr>
          </a:p>
          <a:p>
            <a:pPr fontAlgn="ctr"/>
            <a:endParaRPr lang="en-US" dirty="0">
              <a:solidFill>
                <a:schemeClr val="tx1"/>
              </a:solidFill>
              <a:latin typeface="+mn-lt"/>
            </a:endParaRPr>
          </a:p>
          <a:p>
            <a:pPr algn="l" fontAlgn="ctr"/>
            <a:r>
              <a:rPr lang="en-US" dirty="0">
                <a:solidFill>
                  <a:schemeClr val="tx1"/>
                </a:solidFill>
                <a:latin typeface="+mn-lt"/>
              </a:rPr>
              <a:t>Refer to the figure. Select default gateway for each of the following questions.</a:t>
            </a:r>
          </a:p>
          <a:p>
            <a:pPr algn="l" fontAlgn="ctr"/>
            <a:endParaRPr lang="en-US" dirty="0">
              <a:solidFill>
                <a:schemeClr val="tx1"/>
              </a:solidFill>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What is the default gateway for H2?</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172.16.0.50</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10.168.1.1</a:t>
            </a:r>
            <a:endParaRPr lang="en-US" sz="1200" dirty="0">
              <a:solidFill>
                <a:schemeClr val="tx1"/>
              </a:solidFill>
              <a:latin typeface="+mn-lt"/>
            </a:endParaRPr>
          </a:p>
        </p:txBody>
      </p:sp>
      <p:pic>
        <p:nvPicPr>
          <p:cNvPr id="8" name="Picture 7" descr="A diagram of a computer network&#10;&#10;Description automatically generated">
            <a:extLst>
              <a:ext uri="{FF2B5EF4-FFF2-40B4-BE49-F238E27FC236}">
                <a16:creationId xmlns:a16="http://schemas.microsoft.com/office/drawing/2014/main" id="{181581DB-9EBB-87DE-248E-46D9C44A5516}"/>
              </a:ext>
            </a:extLst>
          </p:cNvPr>
          <p:cNvPicPr>
            <a:picLocks noChangeAspect="1"/>
          </p:cNvPicPr>
          <p:nvPr/>
        </p:nvPicPr>
        <p:blipFill>
          <a:blip r:embed="rId4"/>
          <a:stretch>
            <a:fillRect/>
          </a:stretch>
        </p:blipFill>
        <p:spPr>
          <a:xfrm>
            <a:off x="5120640" y="1665625"/>
            <a:ext cx="3820160" cy="2263445"/>
          </a:xfrm>
          <a:prstGeom prst="rect">
            <a:avLst/>
          </a:prstGeom>
        </p:spPr>
      </p:pic>
      <p:sp>
        <p:nvSpPr>
          <p:cNvPr id="10" name="Google Shape;1302;p52">
            <a:extLst>
              <a:ext uri="{FF2B5EF4-FFF2-40B4-BE49-F238E27FC236}">
                <a16:creationId xmlns:a16="http://schemas.microsoft.com/office/drawing/2014/main" id="{F1E7C11F-B1E1-71DB-6514-B933F215DB3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13_2 Check Your Understanding - Select the Default Gateway</a:t>
            </a:r>
          </a:p>
        </p:txBody>
      </p:sp>
    </p:spTree>
    <p:extLst>
      <p:ext uri="{BB962C8B-B14F-4D97-AF65-F5344CB8AC3E}">
        <p14:creationId xmlns:p14="http://schemas.microsoft.com/office/powerpoint/2010/main" val="32077008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3B59C54-D906-90A5-7205-F201FE11DB16}"/>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B498FC46-9227-613E-C6C6-9DD368A70492}"/>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6A56C362-04A3-D8D3-F49E-D9A4FE157802}"/>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E1D19598-8A9D-0225-656C-CB96EE617E60}"/>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D6EE5A13-7D95-E806-C829-20EB57C6179B}"/>
              </a:ext>
            </a:extLst>
          </p:cNvPr>
          <p:cNvSpPr txBox="1"/>
          <p:nvPr/>
        </p:nvSpPr>
        <p:spPr>
          <a:xfrm>
            <a:off x="720000" y="1665625"/>
            <a:ext cx="4400640" cy="3308598"/>
          </a:xfrm>
          <a:prstGeom prst="rect">
            <a:avLst/>
          </a:prstGeom>
          <a:noFill/>
        </p:spPr>
        <p:txBody>
          <a:bodyPr wrap="square" rtlCol="0">
            <a:spAutoFit/>
          </a:bodyPr>
          <a:lstStyle/>
          <a:p>
            <a:pPr fontAlgn="ctr"/>
            <a:r>
              <a:rPr lang="en-US" dirty="0">
                <a:solidFill>
                  <a:schemeClr val="tx1"/>
                </a:solidFill>
                <a:latin typeface="+mn-lt"/>
                <a:hlinkClick r:id="rId3"/>
              </a:rPr>
              <a:t>https://forms.gle/iUvEniTKJpCtuH2B9</a:t>
            </a:r>
            <a:endParaRPr lang="en-US" dirty="0">
              <a:solidFill>
                <a:schemeClr val="tx1"/>
              </a:solidFill>
              <a:latin typeface="+mn-lt"/>
            </a:endParaRPr>
          </a:p>
          <a:p>
            <a:pPr fontAlgn="ctr"/>
            <a:endParaRPr lang="en-US" dirty="0">
              <a:solidFill>
                <a:schemeClr val="tx1"/>
              </a:solidFill>
              <a:latin typeface="+mn-lt"/>
            </a:endParaRPr>
          </a:p>
          <a:p>
            <a:pPr algn="l" fontAlgn="ctr"/>
            <a:r>
              <a:rPr lang="en-US" dirty="0">
                <a:solidFill>
                  <a:schemeClr val="tx1"/>
                </a:solidFill>
                <a:latin typeface="+mn-lt"/>
              </a:rPr>
              <a:t>Refer to the figure. Select default gateway for each of the following questions.</a:t>
            </a:r>
          </a:p>
          <a:p>
            <a:pPr algn="l" fontAlgn="ctr"/>
            <a:endParaRPr lang="en-US" dirty="0">
              <a:solidFill>
                <a:schemeClr val="tx1"/>
              </a:solidFill>
              <a:latin typeface="+mn-lt"/>
            </a:endParaRPr>
          </a:p>
          <a:p>
            <a:pPr algn="l" fontAlgn="ctr"/>
            <a:r>
              <a:rPr lang="en-US" i="0" dirty="0">
                <a:solidFill>
                  <a:schemeClr val="tx1"/>
                </a:solidFill>
                <a:effectLst/>
                <a:latin typeface="+mn-lt"/>
              </a:rPr>
              <a:t>Question 3</a:t>
            </a:r>
          </a:p>
          <a:p>
            <a:pPr marL="358775" lvl="1"/>
            <a:r>
              <a:rPr lang="en-US" i="0" dirty="0">
                <a:solidFill>
                  <a:schemeClr val="tx1"/>
                </a:solidFill>
                <a:effectLst/>
                <a:latin typeface="+mn-lt"/>
              </a:rPr>
              <a:t>What is the default gateway for H3?</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172.16.0.50</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172.16.1.1</a:t>
            </a:r>
            <a:endParaRPr lang="en-US" sz="1200" dirty="0">
              <a:solidFill>
                <a:schemeClr val="tx1"/>
              </a:solidFill>
              <a:latin typeface="+mn-lt"/>
            </a:endParaRPr>
          </a:p>
        </p:txBody>
      </p:sp>
      <p:pic>
        <p:nvPicPr>
          <p:cNvPr id="8" name="Picture 7" descr="A diagram of a computer network&#10;&#10;Description automatically generated">
            <a:extLst>
              <a:ext uri="{FF2B5EF4-FFF2-40B4-BE49-F238E27FC236}">
                <a16:creationId xmlns:a16="http://schemas.microsoft.com/office/drawing/2014/main" id="{1B6FBE34-D82C-3135-69CE-47048320D4FC}"/>
              </a:ext>
            </a:extLst>
          </p:cNvPr>
          <p:cNvPicPr>
            <a:picLocks noChangeAspect="1"/>
          </p:cNvPicPr>
          <p:nvPr/>
        </p:nvPicPr>
        <p:blipFill>
          <a:blip r:embed="rId4"/>
          <a:stretch>
            <a:fillRect/>
          </a:stretch>
        </p:blipFill>
        <p:spPr>
          <a:xfrm>
            <a:off x="5120640" y="1665625"/>
            <a:ext cx="3820160" cy="2263445"/>
          </a:xfrm>
          <a:prstGeom prst="rect">
            <a:avLst/>
          </a:prstGeom>
        </p:spPr>
      </p:pic>
      <p:sp>
        <p:nvSpPr>
          <p:cNvPr id="13" name="Google Shape;1302;p52">
            <a:extLst>
              <a:ext uri="{FF2B5EF4-FFF2-40B4-BE49-F238E27FC236}">
                <a16:creationId xmlns:a16="http://schemas.microsoft.com/office/drawing/2014/main" id="{EBE4F323-2035-7577-7C93-9406EAA8E5D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13_2 Check Your Understanding - Select the Default Gateway</a:t>
            </a:r>
          </a:p>
        </p:txBody>
      </p:sp>
    </p:spTree>
    <p:extLst>
      <p:ext uri="{BB962C8B-B14F-4D97-AF65-F5344CB8AC3E}">
        <p14:creationId xmlns:p14="http://schemas.microsoft.com/office/powerpoint/2010/main" val="10419360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D1F7993-BC3E-2774-E295-339B8D210B3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F371374D-E661-E9B3-00B6-023D006F0A9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13_3 Check Your Understanding - The Routing Table</a:t>
            </a:r>
          </a:p>
        </p:txBody>
      </p:sp>
      <p:grpSp>
        <p:nvGrpSpPr>
          <p:cNvPr id="3" name="Google Shape;10286;p77">
            <a:extLst>
              <a:ext uri="{FF2B5EF4-FFF2-40B4-BE49-F238E27FC236}">
                <a16:creationId xmlns:a16="http://schemas.microsoft.com/office/drawing/2014/main" id="{32C5A41B-83F0-3B7F-C76B-FC0DBBD1E41E}"/>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6A5D0697-6C99-1780-4B1C-C677B8B853D7}"/>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C1F376F6-D890-CA9D-AE9F-BA36ADF1BC96}"/>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85020D51-1C7A-E696-5232-19D56A9FB3FE}"/>
              </a:ext>
            </a:extLst>
          </p:cNvPr>
          <p:cNvSpPr txBox="1"/>
          <p:nvPr/>
        </p:nvSpPr>
        <p:spPr>
          <a:xfrm>
            <a:off x="642646" y="1528177"/>
            <a:ext cx="7804240" cy="2985433"/>
          </a:xfrm>
          <a:prstGeom prst="rect">
            <a:avLst/>
          </a:prstGeom>
          <a:noFill/>
        </p:spPr>
        <p:txBody>
          <a:bodyPr wrap="square" rtlCol="0">
            <a:spAutoFit/>
          </a:bodyPr>
          <a:lstStyle/>
          <a:p>
            <a:pPr fontAlgn="ctr"/>
            <a:r>
              <a:rPr lang="en-US" dirty="0">
                <a:solidFill>
                  <a:schemeClr val="tx1"/>
                </a:solidFill>
                <a:latin typeface="+mn-lt"/>
                <a:hlinkClick r:id="rId3"/>
              </a:rPr>
              <a:t>https://forms.gle/t2rwjNJL2Nhp8J5r8</a:t>
            </a:r>
            <a:endParaRPr lang="en-US" dirty="0">
              <a:solidFill>
                <a:schemeClr val="tx1"/>
              </a:solidFill>
              <a:latin typeface="+mn-lt"/>
            </a:endParaRPr>
          </a:p>
          <a:p>
            <a:pPr fontAlgn="ctr"/>
            <a:endParaRPr lang="en-US" i="0" dirty="0">
              <a:solidFill>
                <a:schemeClr val="tx1"/>
              </a:solidFill>
              <a:effectLst/>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What information in the IP packet does the router use to determine which interface to forward the packet?</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source IP address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destination IP address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source MAC address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destination MAC address</a:t>
            </a:r>
          </a:p>
          <a:p>
            <a:pPr marL="644525" lvl="1" indent="-285750">
              <a:buClr>
                <a:schemeClr val="tx1"/>
              </a:buClr>
              <a:buFont typeface="Wingdings" pitchFamily="2" charset="2"/>
              <a:buChar char="q"/>
            </a:pPr>
            <a:endParaRPr lang="en-US" dirty="0">
              <a:solidFill>
                <a:schemeClr val="tx1"/>
              </a:solidFill>
              <a:latin typeface="+mn-lt"/>
            </a:endParaRPr>
          </a:p>
          <a:p>
            <a:pPr algn="l" fontAlgn="ctr"/>
            <a:endParaRPr lang="en-US" dirty="0">
              <a:solidFill>
                <a:schemeClr val="tx1"/>
              </a:solidFill>
              <a:latin typeface="+mn-lt"/>
            </a:endParaRPr>
          </a:p>
        </p:txBody>
      </p:sp>
    </p:spTree>
    <p:extLst>
      <p:ext uri="{BB962C8B-B14F-4D97-AF65-F5344CB8AC3E}">
        <p14:creationId xmlns:p14="http://schemas.microsoft.com/office/powerpoint/2010/main" val="24860221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5BA582B-F69C-9E38-5317-1BEA3576019A}"/>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10417770-66DD-B870-0216-0BFFAB4A589B}"/>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BA5F62D0-1373-D077-B827-09901E4F9606}"/>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43A27412-B5AB-3C77-53A7-F3CBE437A59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D36D8475-FC81-9966-8EF5-9E6C60D8F405}"/>
              </a:ext>
            </a:extLst>
          </p:cNvPr>
          <p:cNvSpPr txBox="1"/>
          <p:nvPr/>
        </p:nvSpPr>
        <p:spPr>
          <a:xfrm>
            <a:off x="642646" y="1528177"/>
            <a:ext cx="7804240" cy="2108269"/>
          </a:xfrm>
          <a:prstGeom prst="rect">
            <a:avLst/>
          </a:prstGeom>
          <a:noFill/>
        </p:spPr>
        <p:txBody>
          <a:bodyPr wrap="square" rtlCol="0">
            <a:spAutoFit/>
          </a:bodyPr>
          <a:lstStyle/>
          <a:p>
            <a:pPr fontAlgn="ctr"/>
            <a:r>
              <a:rPr lang="en-US" dirty="0">
                <a:solidFill>
                  <a:schemeClr val="tx1"/>
                </a:solidFill>
                <a:latin typeface="+mn-lt"/>
                <a:hlinkClick r:id="rId3"/>
              </a:rPr>
              <a:t>https://forms.gle/t2rwjNJL2Nhp8J5r8</a:t>
            </a:r>
            <a:endParaRPr lang="en-US" dirty="0">
              <a:solidFill>
                <a:schemeClr val="tx1"/>
              </a:solidFill>
              <a:latin typeface="+mn-lt"/>
            </a:endParaRPr>
          </a:p>
          <a:p>
            <a:pPr fontAlgn="ctr"/>
            <a:endParaRPr lang="en-US" dirty="0">
              <a:solidFill>
                <a:schemeClr val="tx1"/>
              </a:solidFill>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True or false? If Host-A has an IP packet to send to Host-B, and Host-A has determined that Host-B is on a different network. Host-A will encapsulate the IP packet in an Ethernet frame with the destination MAC address of the its default gateway.</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true</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false</a:t>
            </a:r>
            <a:endParaRPr lang="en-US" dirty="0">
              <a:solidFill>
                <a:schemeClr val="tx1"/>
              </a:solidFill>
              <a:latin typeface="+mn-lt"/>
            </a:endParaRPr>
          </a:p>
        </p:txBody>
      </p:sp>
      <p:sp>
        <p:nvSpPr>
          <p:cNvPr id="9" name="Google Shape;1302;p52">
            <a:extLst>
              <a:ext uri="{FF2B5EF4-FFF2-40B4-BE49-F238E27FC236}">
                <a16:creationId xmlns:a16="http://schemas.microsoft.com/office/drawing/2014/main" id="{EDFAE92B-1780-A917-F51E-7FE325C1BE22}"/>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13_3 Check Your Understanding - The Routing Table</a:t>
            </a:r>
          </a:p>
        </p:txBody>
      </p:sp>
    </p:spTree>
    <p:extLst>
      <p:ext uri="{BB962C8B-B14F-4D97-AF65-F5344CB8AC3E}">
        <p14:creationId xmlns:p14="http://schemas.microsoft.com/office/powerpoint/2010/main" val="25712492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A005F99-6821-E4C4-884A-3DABCC1562EC}"/>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A706A67E-5229-CAA9-5B5F-D18C60B0642E}"/>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67CDB44A-A482-13C1-924E-60DCEEBFDA45}"/>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E0705299-545E-1CB2-02DA-AF4A7683D14B}"/>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A6A3BD4F-A729-DC81-CC8B-2DA06C61BFD5}"/>
              </a:ext>
            </a:extLst>
          </p:cNvPr>
          <p:cNvSpPr txBox="1"/>
          <p:nvPr/>
        </p:nvSpPr>
        <p:spPr>
          <a:xfrm>
            <a:off x="720000" y="1665625"/>
            <a:ext cx="7804240" cy="2400657"/>
          </a:xfrm>
          <a:prstGeom prst="rect">
            <a:avLst/>
          </a:prstGeom>
          <a:noFill/>
        </p:spPr>
        <p:txBody>
          <a:bodyPr wrap="square" rtlCol="0">
            <a:spAutoFit/>
          </a:bodyPr>
          <a:lstStyle/>
          <a:p>
            <a:pPr fontAlgn="ctr"/>
            <a:r>
              <a:rPr lang="en-US" dirty="0">
                <a:solidFill>
                  <a:schemeClr val="tx1"/>
                </a:solidFill>
                <a:latin typeface="+mn-lt"/>
                <a:hlinkClick r:id="rId3"/>
              </a:rPr>
              <a:t>https://forms.gle/t2rwjNJL2Nhp8J5r8</a:t>
            </a:r>
            <a:endParaRPr lang="en-US" dirty="0">
              <a:solidFill>
                <a:schemeClr val="tx1"/>
              </a:solidFill>
              <a:latin typeface="+mn-lt"/>
            </a:endParaRPr>
          </a:p>
          <a:p>
            <a:pPr fontAlgn="ctr"/>
            <a:endParaRPr lang="en-US" dirty="0">
              <a:solidFill>
                <a:schemeClr val="tx1"/>
              </a:solidFill>
              <a:latin typeface="+mn-lt"/>
            </a:endParaRPr>
          </a:p>
          <a:p>
            <a:pPr algn="l" fontAlgn="ctr"/>
            <a:r>
              <a:rPr lang="en-US" i="0" dirty="0">
                <a:solidFill>
                  <a:schemeClr val="tx1"/>
                </a:solidFill>
                <a:effectLst/>
                <a:latin typeface="+mn-lt"/>
              </a:rPr>
              <a:t>Question 3</a:t>
            </a:r>
          </a:p>
          <a:p>
            <a:pPr marL="358775" lvl="1"/>
            <a:r>
              <a:rPr lang="en-US" i="0" dirty="0">
                <a:solidFill>
                  <a:schemeClr val="tx1"/>
                </a:solidFill>
                <a:effectLst/>
                <a:latin typeface="+mn-lt"/>
              </a:rPr>
              <a:t>A default route is the interface through which the router forwards:</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 packet containing a destination IP network address that is not in the routing table of the router</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all packets</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 packet containing a source IP network address that is not in the routing table of the router</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any packet when a host does not receive an ARP Reply</a:t>
            </a:r>
          </a:p>
          <a:p>
            <a:pPr marL="644525" lvl="1" indent="-285750">
              <a:buClr>
                <a:schemeClr val="tx1"/>
              </a:buClr>
              <a:buFont typeface="Wingdings" pitchFamily="2" charset="2"/>
              <a:buChar char="q"/>
            </a:pPr>
            <a:endParaRPr lang="en-US" sz="1200" dirty="0">
              <a:solidFill>
                <a:schemeClr val="tx1"/>
              </a:solidFill>
              <a:latin typeface="+mn-lt"/>
            </a:endParaRPr>
          </a:p>
        </p:txBody>
      </p:sp>
      <p:sp>
        <p:nvSpPr>
          <p:cNvPr id="9" name="Google Shape;1302;p52">
            <a:extLst>
              <a:ext uri="{FF2B5EF4-FFF2-40B4-BE49-F238E27FC236}">
                <a16:creationId xmlns:a16="http://schemas.microsoft.com/office/drawing/2014/main" id="{70438A2D-3A77-DA02-77FA-ABA4026F3762}"/>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13_3 Check Your Understanding - The Routing Table</a:t>
            </a:r>
          </a:p>
        </p:txBody>
      </p:sp>
    </p:spTree>
    <p:extLst>
      <p:ext uri="{BB962C8B-B14F-4D97-AF65-F5344CB8AC3E}">
        <p14:creationId xmlns:p14="http://schemas.microsoft.com/office/powerpoint/2010/main" val="4006047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275468" y="1865829"/>
            <a:ext cx="1731182" cy="838181"/>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Dynamic Addressing with DHCP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592059" y="1335432"/>
            <a:ext cx="1098000" cy="389700"/>
          </a:xfrm>
          <a:prstGeom prst="rect">
            <a:avLst/>
          </a:prstGeom>
        </p:spPr>
        <p:txBody>
          <a:bodyPr spcFirstLastPara="1" wrap="square" lIns="91425" tIns="91425" rIns="91425" bIns="91425" anchor="ctr" anchorCtr="0">
            <a:noAutofit/>
          </a:bodyPr>
          <a:lstStyle/>
          <a:p>
            <a:r>
              <a:rPr lang="en-US" dirty="0">
                <a:solidFill>
                  <a:schemeClr val="bg1">
                    <a:lumMod val="85000"/>
                  </a:schemeClr>
                </a:solidFill>
                <a:highlight>
                  <a:srgbClr val="C0C0C0"/>
                </a:highlight>
              </a:rPr>
              <a:t>10</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2024885" y="1865829"/>
            <a:ext cx="1731183" cy="550226"/>
          </a:xfrm>
          <a:prstGeom prst="rect">
            <a:avLst/>
          </a:prstGeom>
        </p:spPr>
        <p:txBody>
          <a:bodyPr spcFirstLastPara="1" wrap="square" lIns="91425" tIns="91425" rIns="91425" bIns="91425" anchor="t" anchorCtr="0">
            <a:noAutofit/>
          </a:body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Gateways to Other Networks </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34147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11</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596986" y="1865829"/>
            <a:ext cx="1183864" cy="550226"/>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ARP Process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3991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12</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3594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13</a:t>
            </a:r>
            <a:endParaRPr dirty="0"/>
          </a:p>
        </p:txBody>
      </p:sp>
      <p:sp>
        <p:nvSpPr>
          <p:cNvPr id="687" name="Google Shape;687;p29"/>
          <p:cNvSpPr txBox="1">
            <a:spLocks noGrp="1"/>
          </p:cNvSpPr>
          <p:nvPr>
            <p:ph type="title" idx="17"/>
          </p:nvPr>
        </p:nvSpPr>
        <p:spPr>
          <a:xfrm>
            <a:off x="666003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14</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7638" y="1865829"/>
            <a:ext cx="1422796"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TCP and UDP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5920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15</a:t>
            </a:r>
            <a:endParaRPr dirty="0">
              <a:solidFill>
                <a:schemeClr val="bg1">
                  <a:lumMod val="85000"/>
                </a:schemeClr>
              </a:solidFill>
              <a:highlight>
                <a:srgbClr val="C0C0C0"/>
              </a:highlight>
            </a:endParaRP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76402" y="1865829"/>
            <a:ext cx="1617092" cy="550226"/>
          </a:xfrm>
        </p:spPr>
        <p:txBody>
          <a:bodyPr anchor="t"/>
          <a:lstStyle/>
          <a:p>
            <a:pPr marL="136525" indent="3175" fontAlgn="ctr"/>
            <a:r>
              <a:rPr lang="en-US" altLang="ja-JP" sz="1400" b="0" i="0" u="none" strike="noStrike" dirty="0">
                <a:solidFill>
                  <a:schemeClr val="tx1"/>
                </a:solidFill>
                <a:effectLst/>
                <a:latin typeface="MS PGothic" panose="020B0600070205080204" pitchFamily="34" charset="-128"/>
                <a:ea typeface="MS PGothic" panose="020B0600070205080204" pitchFamily="34" charset="-128"/>
              </a:rPr>
              <a:t>Routing Between Networks</a:t>
            </a:r>
            <a:endParaRPr lang="ja-JP" altLang="en-US" sz="1400" b="0" i="0" u="none" strike="noStrike">
              <a:solidFill>
                <a:schemeClr val="tx1"/>
              </a:solidFill>
              <a:effectLs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341476"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16</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991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17</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427268"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Application Layer Services</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4" name="Google Shape;689;p29">
            <a:extLst>
              <a:ext uri="{FF2B5EF4-FFF2-40B4-BE49-F238E27FC236}">
                <a16:creationId xmlns:a16="http://schemas.microsoft.com/office/drawing/2014/main" id="{C0F8A4CE-41BB-11B8-32B0-25D5A99590AF}"/>
              </a:ext>
            </a:extLst>
          </p:cNvPr>
          <p:cNvSpPr txBox="1">
            <a:spLocks/>
          </p:cNvSpPr>
          <p:nvPr/>
        </p:nvSpPr>
        <p:spPr>
          <a:xfrm>
            <a:off x="2176685"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Network Testing Utilities</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8" name="Google Shape;689;p29">
            <a:extLst>
              <a:ext uri="{FF2B5EF4-FFF2-40B4-BE49-F238E27FC236}">
                <a16:creationId xmlns:a16="http://schemas.microsoft.com/office/drawing/2014/main" id="{6FA91A88-BDB5-D014-B263-AF602018768F}"/>
              </a:ext>
            </a:extLst>
          </p:cNvPr>
          <p:cNvSpPr txBox="1">
            <a:spLocks/>
          </p:cNvSpPr>
          <p:nvPr/>
        </p:nvSpPr>
        <p:spPr>
          <a:xfrm>
            <a:off x="3475127"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fontAlgn="ct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期末テスト</a:t>
            </a:r>
          </a:p>
        </p:txBody>
      </p:sp>
    </p:spTree>
    <p:extLst>
      <p:ext uri="{BB962C8B-B14F-4D97-AF65-F5344CB8AC3E}">
        <p14:creationId xmlns:p14="http://schemas.microsoft.com/office/powerpoint/2010/main" val="149282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22BBA029-BA46-061E-9383-A47CF48FD1A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82469C5-E507-8EA6-94C1-EE5CD4544F15}"/>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ECC68DB0-257E-70BE-4B8A-33719E525C78}"/>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14.2.7 Check Your Understanding - The Routing</a:t>
            </a:r>
          </a:p>
        </p:txBody>
      </p:sp>
      <p:grpSp>
        <p:nvGrpSpPr>
          <p:cNvPr id="3" name="Google Shape;10286;p77">
            <a:extLst>
              <a:ext uri="{FF2B5EF4-FFF2-40B4-BE49-F238E27FC236}">
                <a16:creationId xmlns:a16="http://schemas.microsoft.com/office/drawing/2014/main" id="{91FC7484-1912-2365-6AEA-8D9B04C75E9C}"/>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8BAA2660-946B-4BA8-6B56-4B198DFB7CBC}"/>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C9FC29F7-BA95-9DCD-9970-5E594715916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4CC740EB-190E-9C89-2670-8A89208E84E4}"/>
              </a:ext>
            </a:extLst>
          </p:cNvPr>
          <p:cNvSpPr txBox="1"/>
          <p:nvPr/>
        </p:nvSpPr>
        <p:spPr>
          <a:xfrm>
            <a:off x="720000" y="1665625"/>
            <a:ext cx="7804240" cy="2262158"/>
          </a:xfrm>
          <a:prstGeom prst="rect">
            <a:avLst/>
          </a:prstGeom>
          <a:noFill/>
        </p:spPr>
        <p:txBody>
          <a:bodyPr wrap="square" rtlCol="0">
            <a:spAutoFit/>
          </a:bodyPr>
          <a:lstStyle/>
          <a:p>
            <a:pPr fontAlgn="ctr"/>
            <a:r>
              <a:rPr lang="en-US" dirty="0">
                <a:solidFill>
                  <a:schemeClr val="tx1"/>
                </a:solidFill>
                <a:latin typeface="+mn-lt"/>
                <a:hlinkClick r:id="rId4"/>
              </a:rPr>
              <a:t>https://forms.gle/t2rwjNJL2Nhp8J5r8</a:t>
            </a:r>
            <a:endParaRPr lang="en-US" dirty="0">
              <a:solidFill>
                <a:schemeClr val="tx1"/>
              </a:solidFill>
              <a:latin typeface="+mn-lt"/>
            </a:endParaRPr>
          </a:p>
          <a:p>
            <a:pPr fontAlgn="ctr"/>
            <a:endParaRPr lang="en-US" dirty="0">
              <a:solidFill>
                <a:schemeClr val="tx1"/>
              </a:solidFill>
              <a:latin typeface="+mn-lt"/>
            </a:endParaRPr>
          </a:p>
          <a:p>
            <a:pPr algn="l" fontAlgn="ctr"/>
            <a:r>
              <a:rPr lang="en-US" i="0" dirty="0">
                <a:solidFill>
                  <a:schemeClr val="tx1"/>
                </a:solidFill>
                <a:effectLst/>
                <a:latin typeface="+mn-lt"/>
              </a:rPr>
              <a:t>Question 4</a:t>
            </a:r>
          </a:p>
          <a:p>
            <a:pPr marL="358775" lvl="1"/>
            <a:r>
              <a:rPr lang="en-US" i="0" dirty="0">
                <a:solidFill>
                  <a:schemeClr val="tx1"/>
                </a:solidFill>
                <a:effectLst/>
                <a:latin typeface="+mn-lt"/>
              </a:rPr>
              <a:t>A host will send a packet to the default gateway when:</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all packets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the destination IP address is on a different network</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it does not receive an ARP Reply</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the source IP address is on a different network</a:t>
            </a:r>
            <a:endParaRPr lang="en-US" dirty="0">
              <a:solidFill>
                <a:schemeClr val="tx1"/>
              </a:solidFill>
              <a:latin typeface="+mn-lt"/>
            </a:endParaRPr>
          </a:p>
        </p:txBody>
      </p:sp>
    </p:spTree>
    <p:extLst>
      <p:ext uri="{BB962C8B-B14F-4D97-AF65-F5344CB8AC3E}">
        <p14:creationId xmlns:p14="http://schemas.microsoft.com/office/powerpoint/2010/main" val="26658625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73AD9F5-90F9-FE00-1F77-9EF141CEDC6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8434E06-A91B-31EA-1D0A-6F1B146CE10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67A1D35B-1618-67A7-E955-ED7195F812A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14.3.1 Local Area Networks</a:t>
            </a:r>
          </a:p>
        </p:txBody>
      </p:sp>
      <p:sp>
        <p:nvSpPr>
          <p:cNvPr id="2" name="TextBox 1">
            <a:extLst>
              <a:ext uri="{FF2B5EF4-FFF2-40B4-BE49-F238E27FC236}">
                <a16:creationId xmlns:a16="http://schemas.microsoft.com/office/drawing/2014/main" id="{01ECD63E-1C29-2BE1-2D2F-1DE9E5D1CE2B}"/>
              </a:ext>
            </a:extLst>
          </p:cNvPr>
          <p:cNvSpPr txBox="1"/>
          <p:nvPr/>
        </p:nvSpPr>
        <p:spPr>
          <a:xfrm>
            <a:off x="720725" y="1770925"/>
            <a:ext cx="8203356" cy="1692771"/>
          </a:xfrm>
          <a:prstGeom prst="rect">
            <a:avLst/>
          </a:prstGeom>
          <a:noFill/>
        </p:spPr>
        <p:txBody>
          <a:bodyPr wrap="square" rtlCol="0">
            <a:spAutoFit/>
          </a:bodyPr>
          <a:lstStyle/>
          <a:p>
            <a:pPr>
              <a:spcBef>
                <a:spcPts val="600"/>
              </a:spcBef>
            </a:pPr>
            <a:r>
              <a:rPr lang="en-US" dirty="0">
                <a:solidFill>
                  <a:schemeClr val="accent1"/>
                </a:solidFill>
                <a:latin typeface="+mn-lt"/>
              </a:rPr>
              <a:t>Local Area Network (LAN) Definition:</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LAN refers to a local network or interconnected local networks under the same administrative control.</a:t>
            </a:r>
          </a:p>
          <a:p>
            <a:pPr>
              <a:spcBef>
                <a:spcPts val="600"/>
              </a:spcBef>
              <a:buClr>
                <a:schemeClr val="tx1"/>
              </a:buClr>
            </a:pPr>
            <a:r>
              <a:rPr lang="en-US" dirty="0">
                <a:solidFill>
                  <a:schemeClr val="accent1"/>
                </a:solidFill>
                <a:latin typeface="+mn-lt"/>
              </a:rPr>
              <a:t>Intranet:</a:t>
            </a:r>
          </a:p>
          <a:p>
            <a:pPr marL="285750" lvl="1" indent="-285750">
              <a:spcBef>
                <a:spcPts val="600"/>
              </a:spcBef>
              <a:buClr>
                <a:schemeClr val="tx1"/>
              </a:buClr>
              <a:buFont typeface="Arial" panose="020B0604020202020204" pitchFamily="34" charset="0"/>
              <a:buChar char="•"/>
            </a:pPr>
            <a:r>
              <a:rPr lang="en-US" u="sng" dirty="0">
                <a:solidFill>
                  <a:schemeClr val="tx1"/>
                </a:solidFill>
                <a:latin typeface="+mn-lt"/>
              </a:rPr>
              <a:t>Private LAN </a:t>
            </a:r>
            <a:r>
              <a:rPr lang="en-US" dirty="0">
                <a:solidFill>
                  <a:schemeClr val="tx1"/>
                </a:solidFill>
                <a:latin typeface="+mn-lt"/>
              </a:rPr>
              <a:t>for an organization, restricted to members, employees, or authorized individuals.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Purpose: Used for internal communication and information sharing within an organization.</a:t>
            </a:r>
          </a:p>
        </p:txBody>
      </p:sp>
    </p:spTree>
    <p:extLst>
      <p:ext uri="{BB962C8B-B14F-4D97-AF65-F5344CB8AC3E}">
        <p14:creationId xmlns:p14="http://schemas.microsoft.com/office/powerpoint/2010/main" val="31622529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825A042-9730-D3EC-BE19-D2DBB995326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EA7151-2012-A6E7-FE23-BE1E23F4998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BEDFBCE4-143B-FB22-E412-F5E8D99F7F9E}"/>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14.3.1 Local Area Networks</a:t>
            </a:r>
          </a:p>
        </p:txBody>
      </p:sp>
      <p:sp>
        <p:nvSpPr>
          <p:cNvPr id="2" name="TextBox 1">
            <a:extLst>
              <a:ext uri="{FF2B5EF4-FFF2-40B4-BE49-F238E27FC236}">
                <a16:creationId xmlns:a16="http://schemas.microsoft.com/office/drawing/2014/main" id="{69399873-5587-0D0F-F208-734343AA3488}"/>
              </a:ext>
            </a:extLst>
          </p:cNvPr>
          <p:cNvSpPr txBox="1"/>
          <p:nvPr/>
        </p:nvSpPr>
        <p:spPr>
          <a:xfrm>
            <a:off x="720724" y="1770925"/>
            <a:ext cx="8141173" cy="2123658"/>
          </a:xfrm>
          <a:prstGeom prst="rect">
            <a:avLst/>
          </a:prstGeom>
          <a:noFill/>
        </p:spPr>
        <p:txBody>
          <a:bodyPr wrap="square" rtlCol="0">
            <a:spAutoFit/>
          </a:bodyPr>
          <a:lstStyle/>
          <a:p>
            <a:pPr>
              <a:spcBef>
                <a:spcPts val="600"/>
              </a:spcBef>
            </a:pPr>
            <a:r>
              <a:rPr lang="en-US" dirty="0">
                <a:solidFill>
                  <a:schemeClr val="accent1"/>
                </a:solidFill>
                <a:latin typeface="+mn-lt"/>
              </a:rPr>
              <a:t>Local Area Network (LAN) Definition:</a:t>
            </a:r>
          </a:p>
          <a:p>
            <a:pPr marL="285750" lvl="1" indent="-285750">
              <a:spcBef>
                <a:spcPts val="600"/>
              </a:spcBef>
              <a:buClr>
                <a:schemeClr val="tx1"/>
              </a:buClr>
              <a:buFont typeface="Arial" panose="020B0604020202020204" pitchFamily="34" charset="0"/>
              <a:buChar char="•"/>
            </a:pPr>
            <a:r>
              <a:rPr lang="en-US" altLang="ja-JP" dirty="0">
                <a:solidFill>
                  <a:schemeClr val="tx1"/>
                </a:solidFill>
                <a:latin typeface="+mn-lt"/>
              </a:rPr>
              <a:t>LAN</a:t>
            </a:r>
            <a:r>
              <a:rPr lang="ja-JP" altLang="en-US">
                <a:solidFill>
                  <a:schemeClr val="tx1"/>
                </a:solidFill>
                <a:latin typeface="+mn-lt"/>
              </a:rPr>
              <a:t>：同じローカルネットワーク、または相互接続されたローカルネットワークを指します。 </a:t>
            </a:r>
            <a:endParaRPr lang="en-US" altLang="ja-JP"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ja-JP" altLang="en-US">
                <a:solidFill>
                  <a:schemeClr val="tx1"/>
                </a:solidFill>
                <a:latin typeface="+mn-lt"/>
              </a:rPr>
              <a:t>初期の</a:t>
            </a:r>
            <a:r>
              <a:rPr lang="en-US" dirty="0">
                <a:solidFill>
                  <a:schemeClr val="tx1"/>
                </a:solidFill>
                <a:latin typeface="+mn-lt"/>
              </a:rPr>
              <a:t>LAN</a:t>
            </a:r>
            <a:r>
              <a:rPr lang="ja-JP" altLang="en-US">
                <a:solidFill>
                  <a:schemeClr val="tx1"/>
                </a:solidFill>
                <a:latin typeface="+mn-lt"/>
              </a:rPr>
              <a:t>は小規模で単一の物理場所に存在するネットワークを指していましたが、現在は数百のホストを含む多地点に設置されたネットワークも含まれます。 </a:t>
            </a:r>
            <a:endParaRPr lang="en-US" altLang="ja-JP" dirty="0">
              <a:solidFill>
                <a:schemeClr val="tx1"/>
              </a:solidFill>
              <a:latin typeface="+mn-lt"/>
            </a:endParaRPr>
          </a:p>
          <a:p>
            <a:pPr lvl="1">
              <a:spcBef>
                <a:spcPts val="600"/>
              </a:spcBef>
              <a:buClr>
                <a:schemeClr val="tx1"/>
              </a:buClr>
            </a:pPr>
            <a:r>
              <a:rPr lang="en-US" dirty="0">
                <a:solidFill>
                  <a:schemeClr val="accent1"/>
                </a:solidFill>
                <a:latin typeface="+mn-lt"/>
              </a:rPr>
              <a:t>Intranet:</a:t>
            </a:r>
          </a:p>
          <a:p>
            <a:pPr marL="285750" lvl="1" indent="-285750">
              <a:spcBef>
                <a:spcPts val="600"/>
              </a:spcBef>
              <a:buClr>
                <a:schemeClr val="tx1"/>
              </a:buClr>
              <a:buFont typeface="Arial" panose="020B0604020202020204" pitchFamily="34" charset="0"/>
              <a:buChar char="•"/>
            </a:pPr>
            <a:r>
              <a:rPr lang="ja-JP" altLang="en-US">
                <a:solidFill>
                  <a:schemeClr val="tx1"/>
                </a:solidFill>
                <a:latin typeface="+mn-lt"/>
              </a:rPr>
              <a:t>イントラネットは、組織のメンバー、</a:t>
            </a:r>
            <a:br>
              <a:rPr lang="en-US" altLang="ja-JP" dirty="0">
                <a:solidFill>
                  <a:schemeClr val="tx1"/>
                </a:solidFill>
                <a:latin typeface="+mn-lt"/>
              </a:rPr>
            </a:br>
            <a:r>
              <a:rPr lang="ja-JP" altLang="en-US">
                <a:solidFill>
                  <a:schemeClr val="tx1"/>
                </a:solidFill>
                <a:latin typeface="+mn-lt"/>
              </a:rPr>
              <a:t>許可された者のみがアクセスできる</a:t>
            </a:r>
            <a:br>
              <a:rPr lang="en-US" altLang="ja-JP" dirty="0">
                <a:solidFill>
                  <a:schemeClr val="tx1"/>
                </a:solidFill>
                <a:latin typeface="+mn-lt"/>
              </a:rPr>
            </a:br>
            <a:r>
              <a:rPr lang="ja-JP" altLang="en-US">
                <a:solidFill>
                  <a:schemeClr val="tx1"/>
                </a:solidFill>
                <a:latin typeface="+mn-lt"/>
              </a:rPr>
              <a:t>プライベート</a:t>
            </a:r>
            <a:r>
              <a:rPr lang="en-US" altLang="ja-JP" dirty="0">
                <a:solidFill>
                  <a:schemeClr val="tx1"/>
                </a:solidFill>
                <a:latin typeface="+mn-lt"/>
              </a:rPr>
              <a:t>LAN</a:t>
            </a:r>
            <a:r>
              <a:rPr lang="ja-JP" altLang="en-US">
                <a:solidFill>
                  <a:schemeClr val="tx1"/>
                </a:solidFill>
                <a:latin typeface="+mn-lt"/>
              </a:rPr>
              <a:t>を指します。</a:t>
            </a:r>
            <a:endParaRPr lang="en-US" dirty="0">
              <a:solidFill>
                <a:schemeClr val="tx1"/>
              </a:solidFill>
              <a:latin typeface="+mn-lt"/>
            </a:endParaRPr>
          </a:p>
        </p:txBody>
      </p:sp>
      <p:pic>
        <p:nvPicPr>
          <p:cNvPr id="3" name="Picture 2">
            <a:extLst>
              <a:ext uri="{FF2B5EF4-FFF2-40B4-BE49-F238E27FC236}">
                <a16:creationId xmlns:a16="http://schemas.microsoft.com/office/drawing/2014/main" id="{3EC80C0A-0907-13EF-3C5F-BB3ED1A4A62B}"/>
              </a:ext>
            </a:extLst>
          </p:cNvPr>
          <p:cNvPicPr>
            <a:picLocks noChangeAspect="1"/>
          </p:cNvPicPr>
          <p:nvPr/>
        </p:nvPicPr>
        <p:blipFill>
          <a:blip r:embed="rId4"/>
          <a:stretch>
            <a:fillRect/>
          </a:stretch>
        </p:blipFill>
        <p:spPr>
          <a:xfrm>
            <a:off x="4948420" y="2833237"/>
            <a:ext cx="3869912" cy="2019716"/>
          </a:xfrm>
          <a:prstGeom prst="rect">
            <a:avLst/>
          </a:prstGeom>
        </p:spPr>
      </p:pic>
    </p:spTree>
    <p:extLst>
      <p:ext uri="{BB962C8B-B14F-4D97-AF65-F5344CB8AC3E}">
        <p14:creationId xmlns:p14="http://schemas.microsoft.com/office/powerpoint/2010/main" val="15332402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229E8E7-4FDB-5034-3605-F3951250075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76FB5DA-F79F-4670-2574-2398900F91A4}"/>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365B78A3-DDA1-2036-C313-B52A047C1EAA}"/>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EC06C1E-AF12-DB92-A0EB-031EBC5B02DB}"/>
              </a:ext>
            </a:extLst>
          </p:cNvPr>
          <p:cNvSpPr txBox="1"/>
          <p:nvPr/>
        </p:nvSpPr>
        <p:spPr>
          <a:xfrm>
            <a:off x="720725" y="1542536"/>
            <a:ext cx="8203356" cy="2831544"/>
          </a:xfrm>
          <a:prstGeom prst="rect">
            <a:avLst/>
          </a:prstGeom>
          <a:noFill/>
        </p:spPr>
        <p:txBody>
          <a:bodyPr wrap="square" rtlCol="0">
            <a:spAutoFit/>
          </a:bodyPr>
          <a:lstStyle/>
          <a:p>
            <a:pPr>
              <a:spcBef>
                <a:spcPts val="600"/>
              </a:spcBef>
            </a:pPr>
            <a:r>
              <a:rPr lang="en-US" dirty="0">
                <a:solidFill>
                  <a:schemeClr val="accent1"/>
                </a:solidFill>
                <a:latin typeface="+mn-lt"/>
              </a:rPr>
              <a:t>All Hosts in One Local Segment</a:t>
            </a:r>
          </a:p>
          <a:p>
            <a:pPr marL="533400" indent="-261938">
              <a:spcBef>
                <a:spcPts val="600"/>
              </a:spcBef>
            </a:pPr>
            <a:r>
              <a:rPr lang="en-US" b="1" dirty="0">
                <a:solidFill>
                  <a:schemeClr val="tx1"/>
                </a:solidFill>
                <a:latin typeface="+mn-lt"/>
              </a:rPr>
              <a:t>Advantages :</a:t>
            </a:r>
          </a:p>
          <a:p>
            <a:pPr marL="533400" lvl="1" indent="-261938">
              <a:buClr>
                <a:schemeClr val="tx1"/>
              </a:buClr>
              <a:buFont typeface="Arial" panose="020B0604020202020204" pitchFamily="34" charset="0"/>
              <a:buChar char="•"/>
            </a:pPr>
            <a:r>
              <a:rPr lang="en-US" dirty="0">
                <a:solidFill>
                  <a:schemeClr val="tx1"/>
                </a:solidFill>
                <a:latin typeface="+mn-lt"/>
              </a:rPr>
              <a:t>Appropriate for simpler networks</a:t>
            </a:r>
          </a:p>
          <a:p>
            <a:pPr marL="533400" lvl="1" indent="-261938">
              <a:buClr>
                <a:schemeClr val="tx1"/>
              </a:buClr>
              <a:buFont typeface="Arial" panose="020B0604020202020204" pitchFamily="34" charset="0"/>
              <a:buChar char="•"/>
            </a:pPr>
            <a:r>
              <a:rPr lang="en-US" dirty="0">
                <a:solidFill>
                  <a:schemeClr val="tx1"/>
                </a:solidFill>
                <a:latin typeface="+mn-lt"/>
              </a:rPr>
              <a:t>Less complexity and lower network cost</a:t>
            </a:r>
          </a:p>
          <a:p>
            <a:pPr marL="533400" lvl="1" indent="-261938">
              <a:buClr>
                <a:schemeClr val="tx1"/>
              </a:buClr>
              <a:buFont typeface="Arial" panose="020B0604020202020204" pitchFamily="34" charset="0"/>
              <a:buChar char="•"/>
            </a:pPr>
            <a:r>
              <a:rPr lang="en-US" dirty="0">
                <a:solidFill>
                  <a:schemeClr val="tx1"/>
                </a:solidFill>
                <a:latin typeface="+mn-lt"/>
              </a:rPr>
              <a:t>Allows devices to be "seen" by other devices</a:t>
            </a:r>
          </a:p>
          <a:p>
            <a:pPr marL="533400" lvl="1" indent="-261938">
              <a:buClr>
                <a:schemeClr val="tx1"/>
              </a:buClr>
              <a:buFont typeface="Arial" panose="020B0604020202020204" pitchFamily="34" charset="0"/>
              <a:buChar char="•"/>
            </a:pPr>
            <a:r>
              <a:rPr lang="en-US" dirty="0">
                <a:solidFill>
                  <a:schemeClr val="tx1"/>
                </a:solidFill>
                <a:latin typeface="+mn-lt"/>
              </a:rPr>
              <a:t>Faster data transfer - more direct communication</a:t>
            </a:r>
          </a:p>
          <a:p>
            <a:pPr marL="533400" lvl="1" indent="-261938">
              <a:buClr>
                <a:schemeClr val="tx1"/>
              </a:buClr>
              <a:buFont typeface="Arial" panose="020B0604020202020204" pitchFamily="34" charset="0"/>
              <a:buChar char="•"/>
            </a:pPr>
            <a:r>
              <a:rPr lang="en-US" dirty="0">
                <a:solidFill>
                  <a:schemeClr val="tx1"/>
                </a:solidFill>
                <a:latin typeface="+mn-lt"/>
              </a:rPr>
              <a:t>Ease of device access</a:t>
            </a:r>
          </a:p>
          <a:p>
            <a:pPr marL="533400" indent="-261938">
              <a:spcBef>
                <a:spcPts val="600"/>
              </a:spcBef>
              <a:buClr>
                <a:schemeClr val="tx1"/>
              </a:buClr>
            </a:pPr>
            <a:r>
              <a:rPr lang="en-US" b="1" dirty="0">
                <a:solidFill>
                  <a:schemeClr val="tx1"/>
                </a:solidFill>
                <a:latin typeface="+mn-lt"/>
              </a:rPr>
              <a:t>Disadvantages :</a:t>
            </a:r>
          </a:p>
          <a:p>
            <a:pPr marL="533400" lvl="1" indent="-261938">
              <a:buClr>
                <a:schemeClr val="tx1"/>
              </a:buClr>
              <a:buFont typeface="Arial" panose="020B0604020202020204" pitchFamily="34" charset="0"/>
              <a:buChar char="•"/>
            </a:pPr>
            <a:r>
              <a:rPr lang="en-US" dirty="0">
                <a:solidFill>
                  <a:schemeClr val="tx1"/>
                </a:solidFill>
                <a:latin typeface="+mn-lt"/>
              </a:rPr>
              <a:t>All hosts are in one broadcast domain which causes more traffic on the segment and may slow network performance</a:t>
            </a:r>
          </a:p>
          <a:p>
            <a:pPr marL="533400" lvl="1" indent="-261938">
              <a:buClr>
                <a:schemeClr val="tx1"/>
              </a:buClr>
              <a:buFont typeface="Arial" panose="020B0604020202020204" pitchFamily="34" charset="0"/>
              <a:buChar char="•"/>
            </a:pPr>
            <a:r>
              <a:rPr lang="en-US" dirty="0">
                <a:solidFill>
                  <a:schemeClr val="tx1"/>
                </a:solidFill>
                <a:latin typeface="+mn-lt"/>
              </a:rPr>
              <a:t>Harder to implement QoS (Quality of Service)</a:t>
            </a:r>
          </a:p>
          <a:p>
            <a:pPr marL="533400" lvl="1" indent="-261938">
              <a:buClr>
                <a:schemeClr val="tx1"/>
              </a:buClr>
              <a:buFont typeface="Arial" panose="020B0604020202020204" pitchFamily="34" charset="0"/>
              <a:buChar char="•"/>
            </a:pPr>
            <a:r>
              <a:rPr lang="en-US" dirty="0">
                <a:solidFill>
                  <a:schemeClr val="tx1"/>
                </a:solidFill>
                <a:latin typeface="+mn-lt"/>
              </a:rPr>
              <a:t>Harder to implement security</a:t>
            </a:r>
          </a:p>
        </p:txBody>
      </p:sp>
    </p:spTree>
    <p:extLst>
      <p:ext uri="{BB962C8B-B14F-4D97-AF65-F5344CB8AC3E}">
        <p14:creationId xmlns:p14="http://schemas.microsoft.com/office/powerpoint/2010/main" val="21900822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229E8E7-4FDB-5034-3605-F3951250075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76FB5DA-F79F-4670-2574-2398900F91A4}"/>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365B78A3-DDA1-2036-C313-B52A047C1EAA}"/>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EC06C1E-AF12-DB92-A0EB-031EBC5B02DB}"/>
              </a:ext>
            </a:extLst>
          </p:cNvPr>
          <p:cNvSpPr txBox="1"/>
          <p:nvPr/>
        </p:nvSpPr>
        <p:spPr>
          <a:xfrm>
            <a:off x="720725" y="1542536"/>
            <a:ext cx="8203356" cy="3370153"/>
          </a:xfrm>
          <a:prstGeom prst="rect">
            <a:avLst/>
          </a:prstGeom>
          <a:noFill/>
        </p:spPr>
        <p:txBody>
          <a:bodyPr wrap="square" rtlCol="0">
            <a:spAutoFit/>
          </a:bodyPr>
          <a:lstStyle/>
          <a:p>
            <a:pPr>
              <a:spcBef>
                <a:spcPts val="600"/>
              </a:spcBef>
            </a:pPr>
            <a:r>
              <a:rPr lang="en-US" altLang="ja-JP" dirty="0">
                <a:solidFill>
                  <a:schemeClr val="accent1"/>
                </a:solidFill>
                <a:latin typeface="Meiryo UI" panose="020B0604030504040204" pitchFamily="34" charset="-128"/>
                <a:ea typeface="Meiryo UI" panose="020B0604030504040204" pitchFamily="34" charset="-128"/>
              </a:rPr>
              <a:t>1</a:t>
            </a:r>
            <a:r>
              <a:rPr lang="ja-JP" altLang="en-US">
                <a:solidFill>
                  <a:schemeClr val="accent1"/>
                </a:solidFill>
                <a:latin typeface="Meiryo UI" panose="020B0604030504040204" pitchFamily="34" charset="-128"/>
                <a:ea typeface="Meiryo UI" panose="020B0604030504040204" pitchFamily="34" charset="-128"/>
              </a:rPr>
              <a:t>つのローカルセグメントにすべてのホストを配置 </a:t>
            </a:r>
            <a:endParaRPr lang="en-US" altLang="ja-JP" dirty="0">
              <a:solidFill>
                <a:schemeClr val="accent1"/>
              </a:solidFill>
              <a:latin typeface="Meiryo UI" panose="020B0604030504040204" pitchFamily="34" charset="-128"/>
              <a:ea typeface="Meiryo UI" panose="020B0604030504040204" pitchFamily="34" charset="-128"/>
            </a:endParaRPr>
          </a:p>
          <a:p>
            <a:pPr>
              <a:spcAft>
                <a:spcPts val="600"/>
              </a:spcAft>
            </a:pPr>
            <a:r>
              <a:rPr lang="en-US" dirty="0" err="1">
                <a:solidFill>
                  <a:schemeClr val="tx1"/>
                </a:solidFill>
                <a:latin typeface="Meiryo UI" panose="020B0604030504040204" pitchFamily="34" charset="-128"/>
                <a:ea typeface="Meiryo UI" panose="020B0604030504040204" pitchFamily="34" charset="-128"/>
              </a:rPr>
              <a:t>利点</a:t>
            </a:r>
            <a:r>
              <a:rPr lang="en-US" dirty="0">
                <a:solidFill>
                  <a:schemeClr val="tx1"/>
                </a:solidFill>
                <a:latin typeface="Meiryo UI" panose="020B0604030504040204" pitchFamily="34" charset="-128"/>
                <a:ea typeface="Meiryo UI" panose="020B0604030504040204" pitchFamily="34" charset="-128"/>
              </a:rPr>
              <a:t> :</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シンプルなネットワークに適している</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ネットワークが複雑にならず、コストも低い</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デバイスからネットワーク上のすべてのデバイスが見える</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データ転送が速く、より直接的な通信が可能</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デバイスのアクセスが容易</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buClr>
                <a:schemeClr val="tx1"/>
              </a:buClr>
            </a:pPr>
            <a:r>
              <a:rPr lang="ja-JP" altLang="en-US">
                <a:solidFill>
                  <a:schemeClr val="tx1"/>
                </a:solidFill>
                <a:latin typeface="Meiryo UI" panose="020B0604030504040204" pitchFamily="34" charset="-128"/>
                <a:ea typeface="Meiryo UI" panose="020B0604030504040204" pitchFamily="34" charset="-128"/>
              </a:rPr>
              <a:t>欠点</a:t>
            </a:r>
            <a:r>
              <a:rPr lang="en-US" altLang="ja-JP" dirty="0">
                <a:solidFill>
                  <a:schemeClr val="tx1"/>
                </a:solidFill>
                <a:latin typeface="Meiryo UI" panose="020B0604030504040204" pitchFamily="34" charset="-128"/>
                <a:ea typeface="Meiryo UI" panose="020B0604030504040204" pitchFamily="34" charset="-128"/>
              </a:rPr>
              <a:t>: </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すべてのホストが</a:t>
            </a:r>
            <a:r>
              <a:rPr lang="en-US" altLang="ja-JP" dirty="0">
                <a:solidFill>
                  <a:schemeClr val="tx1"/>
                </a:solidFill>
                <a:latin typeface="Meiryo UI" panose="020B0604030504040204" pitchFamily="34" charset="-128"/>
                <a:ea typeface="Meiryo UI" panose="020B0604030504040204" pitchFamily="34" charset="-128"/>
              </a:rPr>
              <a:t>1</a:t>
            </a:r>
            <a:r>
              <a:rPr lang="ja-JP" altLang="en-US">
                <a:solidFill>
                  <a:schemeClr val="tx1"/>
                </a:solidFill>
                <a:latin typeface="Meiryo UI" panose="020B0604030504040204" pitchFamily="34" charset="-128"/>
                <a:ea typeface="Meiryo UI" panose="020B0604030504040204" pitchFamily="34" charset="-128"/>
              </a:rPr>
              <a:t>つのブロードキャストドメイン内にあるため、トラフィックが増加し、ネットワークパフォーマンスが低下する可能性がある</a:t>
            </a:r>
          </a:p>
          <a:p>
            <a:pPr marL="533400" lvl="1" indent="-261938">
              <a:spcAft>
                <a:spcPts val="600"/>
              </a:spcAft>
              <a:buClr>
                <a:schemeClr val="tx1"/>
              </a:buClr>
              <a:buFont typeface="Arial" panose="020B0604020202020204" pitchFamily="34" charset="0"/>
              <a:buChar char="•"/>
            </a:pPr>
            <a:r>
              <a:rPr lang="en-JP" dirty="0">
                <a:solidFill>
                  <a:schemeClr val="tx1"/>
                </a:solidFill>
                <a:latin typeface="Meiryo UI" panose="020B0604030504040204" pitchFamily="34" charset="-128"/>
                <a:ea typeface="Meiryo UI" panose="020B0604030504040204" pitchFamily="34" charset="-128"/>
              </a:rPr>
              <a:t>サービスレベル</a:t>
            </a:r>
            <a:r>
              <a:rPr lang="en-US" dirty="0">
                <a:solidFill>
                  <a:schemeClr val="tx1"/>
                </a:solidFill>
                <a:latin typeface="+mn-lt"/>
              </a:rPr>
              <a:t>QoS (Quality of Service)</a:t>
            </a:r>
            <a:r>
              <a:rPr lang="en-JP" dirty="0">
                <a:solidFill>
                  <a:schemeClr val="tx1"/>
                </a:solidFill>
                <a:latin typeface="Meiryo UI" panose="020B0604030504040204" pitchFamily="34" charset="-128"/>
                <a:ea typeface="Meiryo UI" panose="020B0604030504040204" pitchFamily="34" charset="-128"/>
              </a:rPr>
              <a:t>の</a:t>
            </a:r>
            <a:r>
              <a:rPr lang="ja-JP" altLang="en-US">
                <a:solidFill>
                  <a:schemeClr val="tx1"/>
                </a:solidFill>
                <a:latin typeface="Meiryo UI" panose="020B0604030504040204" pitchFamily="34" charset="-128"/>
                <a:ea typeface="Meiryo UI" panose="020B0604030504040204" pitchFamily="34" charset="-128"/>
              </a:rPr>
              <a:t>実装が難しい</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セキュリティの実装が難しい</a:t>
            </a:r>
            <a:endParaRPr lang="en-US" dirty="0">
              <a:solidFill>
                <a:schemeClr val="tx1"/>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25908372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4BDE8F7-ADE0-D5C8-F533-E42B98C12DC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7A685CC-B0E7-5A71-3CA7-3C363033DFD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F3776545-4410-91B3-E140-948E6F8E7034}"/>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B96B56EF-945A-BBE9-3AD7-62F4BC166421}"/>
              </a:ext>
            </a:extLst>
          </p:cNvPr>
          <p:cNvSpPr txBox="1"/>
          <p:nvPr/>
        </p:nvSpPr>
        <p:spPr>
          <a:xfrm>
            <a:off x="720725" y="1512948"/>
            <a:ext cx="8203356" cy="3062377"/>
          </a:xfrm>
          <a:prstGeom prst="rect">
            <a:avLst/>
          </a:prstGeom>
          <a:noFill/>
        </p:spPr>
        <p:txBody>
          <a:bodyPr wrap="square" rtlCol="0">
            <a:spAutoFit/>
          </a:bodyPr>
          <a:lstStyle/>
          <a:p>
            <a:pPr>
              <a:spcBef>
                <a:spcPts val="600"/>
              </a:spcBef>
            </a:pPr>
            <a:r>
              <a:rPr lang="en-US" dirty="0">
                <a:solidFill>
                  <a:schemeClr val="accent1"/>
                </a:solidFill>
                <a:latin typeface="+mn-lt"/>
              </a:rPr>
              <a:t>Hosts on a Remote Segment</a:t>
            </a:r>
          </a:p>
          <a:p>
            <a:pPr>
              <a:spcBef>
                <a:spcPts val="600"/>
              </a:spcBef>
            </a:pPr>
            <a:r>
              <a:rPr lang="en-US" b="1" dirty="0">
                <a:solidFill>
                  <a:schemeClr val="tx1"/>
                </a:solidFill>
                <a:latin typeface="+mn-lt"/>
              </a:rPr>
              <a:t>Advantages :</a:t>
            </a:r>
          </a:p>
          <a:p>
            <a:pPr marL="533400" lvl="1" indent="-261938">
              <a:buClr>
                <a:schemeClr val="tx1"/>
              </a:buClr>
              <a:buFont typeface="Arial" panose="020B0604020202020204" pitchFamily="34" charset="0"/>
              <a:buChar char="•"/>
            </a:pPr>
            <a:r>
              <a:rPr lang="en-US" dirty="0">
                <a:solidFill>
                  <a:schemeClr val="tx1"/>
                </a:solidFill>
                <a:latin typeface="+mn-lt"/>
              </a:rPr>
              <a:t>More appropriate for larger, more complex networks</a:t>
            </a:r>
          </a:p>
          <a:p>
            <a:pPr marL="533400" lvl="1" indent="-261938">
              <a:buClr>
                <a:schemeClr val="tx1"/>
              </a:buClr>
              <a:buFont typeface="Arial" panose="020B0604020202020204" pitchFamily="34" charset="0"/>
              <a:buChar char="•"/>
            </a:pPr>
            <a:r>
              <a:rPr lang="en-US" dirty="0">
                <a:solidFill>
                  <a:schemeClr val="tx1"/>
                </a:solidFill>
                <a:latin typeface="+mn-lt"/>
              </a:rPr>
              <a:t>Splits up broadcast domains and decreases traffic</a:t>
            </a:r>
          </a:p>
          <a:p>
            <a:pPr marL="533400" lvl="1" indent="-261938">
              <a:buClr>
                <a:schemeClr val="tx1"/>
              </a:buClr>
              <a:buFont typeface="Arial" panose="020B0604020202020204" pitchFamily="34" charset="0"/>
              <a:buChar char="•"/>
            </a:pPr>
            <a:r>
              <a:rPr lang="en-US" dirty="0">
                <a:solidFill>
                  <a:schemeClr val="tx1"/>
                </a:solidFill>
                <a:latin typeface="+mn-lt"/>
              </a:rPr>
              <a:t>Can improve performance on each segment</a:t>
            </a:r>
          </a:p>
          <a:p>
            <a:pPr marL="533400" lvl="1" indent="-261938">
              <a:buClr>
                <a:schemeClr val="tx1"/>
              </a:buClr>
              <a:buFont typeface="Arial" panose="020B0604020202020204" pitchFamily="34" charset="0"/>
              <a:buChar char="•"/>
            </a:pPr>
            <a:r>
              <a:rPr lang="en-US" dirty="0">
                <a:solidFill>
                  <a:schemeClr val="tx1"/>
                </a:solidFill>
                <a:latin typeface="+mn-lt"/>
              </a:rPr>
              <a:t>Makes the machines invisible to those on other local network segments</a:t>
            </a:r>
          </a:p>
          <a:p>
            <a:pPr marL="533400" lvl="1" indent="-261938">
              <a:buClr>
                <a:schemeClr val="tx1"/>
              </a:buClr>
              <a:buFont typeface="Arial" panose="020B0604020202020204" pitchFamily="34" charset="0"/>
              <a:buChar char="•"/>
            </a:pPr>
            <a:r>
              <a:rPr lang="en-US" dirty="0">
                <a:solidFill>
                  <a:schemeClr val="tx1"/>
                </a:solidFill>
                <a:latin typeface="+mn-lt"/>
              </a:rPr>
              <a:t>Can provide increased security</a:t>
            </a:r>
          </a:p>
          <a:p>
            <a:pPr marL="533400" lvl="1" indent="-261938">
              <a:buClr>
                <a:schemeClr val="tx1"/>
              </a:buClr>
              <a:buFont typeface="Arial" panose="020B0604020202020204" pitchFamily="34" charset="0"/>
              <a:buChar char="•"/>
            </a:pPr>
            <a:r>
              <a:rPr lang="en-US" dirty="0">
                <a:solidFill>
                  <a:schemeClr val="tx1"/>
                </a:solidFill>
                <a:latin typeface="+mn-lt"/>
              </a:rPr>
              <a:t>Can improve network organization</a:t>
            </a:r>
          </a:p>
          <a:p>
            <a:pPr marL="9525">
              <a:spcBef>
                <a:spcPts val="600"/>
              </a:spcBef>
              <a:buClr>
                <a:schemeClr val="tx1"/>
              </a:buClr>
            </a:pPr>
            <a:r>
              <a:rPr lang="en-US" b="1" dirty="0">
                <a:solidFill>
                  <a:schemeClr val="tx1"/>
                </a:solidFill>
                <a:latin typeface="+mn-lt"/>
              </a:rPr>
              <a:t>Disadvantages :</a:t>
            </a:r>
          </a:p>
          <a:p>
            <a:pPr marL="533400" lvl="1" indent="-261938">
              <a:spcBef>
                <a:spcPts val="600"/>
              </a:spcBef>
              <a:buClr>
                <a:schemeClr val="tx1"/>
              </a:buClr>
              <a:buFont typeface="Arial" panose="020B0604020202020204" pitchFamily="34" charset="0"/>
              <a:buChar char="•"/>
            </a:pPr>
            <a:r>
              <a:rPr lang="en-US" dirty="0">
                <a:solidFill>
                  <a:schemeClr val="tx1"/>
                </a:solidFill>
                <a:latin typeface="+mn-lt"/>
              </a:rPr>
              <a:t>Requires the use of routing (distribution layer)</a:t>
            </a:r>
          </a:p>
          <a:p>
            <a:pPr marL="533400" lvl="1" indent="-261938">
              <a:spcBef>
                <a:spcPts val="600"/>
              </a:spcBef>
              <a:buClr>
                <a:schemeClr val="tx1"/>
              </a:buClr>
              <a:buFont typeface="Arial" panose="020B0604020202020204" pitchFamily="34" charset="0"/>
              <a:buChar char="•"/>
            </a:pPr>
            <a:r>
              <a:rPr lang="en-US" dirty="0">
                <a:solidFill>
                  <a:schemeClr val="tx1"/>
                </a:solidFill>
                <a:latin typeface="+mn-lt"/>
              </a:rPr>
              <a:t>Router can slow traffic between segments</a:t>
            </a:r>
          </a:p>
          <a:p>
            <a:pPr marL="533400" lvl="1" indent="-261938">
              <a:spcBef>
                <a:spcPts val="600"/>
              </a:spcBef>
              <a:buClr>
                <a:schemeClr val="tx1"/>
              </a:buClr>
              <a:buFont typeface="Arial" panose="020B0604020202020204" pitchFamily="34" charset="0"/>
              <a:buChar char="•"/>
            </a:pPr>
            <a:r>
              <a:rPr lang="en-US" dirty="0">
                <a:solidFill>
                  <a:schemeClr val="tx1"/>
                </a:solidFill>
                <a:latin typeface="+mn-lt"/>
              </a:rPr>
              <a:t>More complexity and expense (requires a router)</a:t>
            </a:r>
          </a:p>
        </p:txBody>
      </p:sp>
    </p:spTree>
    <p:extLst>
      <p:ext uri="{BB962C8B-B14F-4D97-AF65-F5344CB8AC3E}">
        <p14:creationId xmlns:p14="http://schemas.microsoft.com/office/powerpoint/2010/main" val="4555442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357E8FD-8501-40DA-66AD-7D2CDDE6CE0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B7476ED-47A9-90B3-25F0-4B36499D0EC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19E8F5A8-0332-36C8-5DEB-808626DA01BD}"/>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D807A45B-62D0-9FB5-5BEC-E714CB37CBED}"/>
              </a:ext>
            </a:extLst>
          </p:cNvPr>
          <p:cNvSpPr txBox="1"/>
          <p:nvPr/>
        </p:nvSpPr>
        <p:spPr>
          <a:xfrm>
            <a:off x="720725" y="1512948"/>
            <a:ext cx="8203356" cy="3477875"/>
          </a:xfrm>
          <a:prstGeom prst="rect">
            <a:avLst/>
          </a:prstGeom>
          <a:noFill/>
        </p:spPr>
        <p:txBody>
          <a:bodyPr wrap="square" rtlCol="0">
            <a:spAutoFit/>
          </a:bodyPr>
          <a:lstStyle/>
          <a:p>
            <a:pPr>
              <a:spcBef>
                <a:spcPts val="600"/>
              </a:spcBef>
            </a:pPr>
            <a:r>
              <a:rPr lang="ja-JP" altLang="en-US">
                <a:solidFill>
                  <a:schemeClr val="accent1"/>
                </a:solidFill>
                <a:latin typeface="Meiryo UI" panose="020B0604030504040204" pitchFamily="34" charset="-128"/>
                <a:ea typeface="Meiryo UI" panose="020B0604030504040204" pitchFamily="34" charset="-128"/>
              </a:rPr>
              <a:t>リモートセグメントにホストを配置</a:t>
            </a:r>
            <a:endParaRPr lang="en-US" altLang="ja-JP" dirty="0">
              <a:solidFill>
                <a:schemeClr val="accent1"/>
              </a:solidFill>
              <a:latin typeface="Meiryo UI" panose="020B0604030504040204" pitchFamily="34" charset="-128"/>
              <a:ea typeface="Meiryo UI" panose="020B0604030504040204" pitchFamily="34" charset="-128"/>
            </a:endParaRPr>
          </a:p>
          <a:p>
            <a:pPr>
              <a:spcBef>
                <a:spcPts val="600"/>
              </a:spcBef>
            </a:pPr>
            <a:r>
              <a:rPr lang="ja-JP" altLang="en-US" sz="1200">
                <a:solidFill>
                  <a:schemeClr val="tx1"/>
                </a:solidFill>
                <a:latin typeface="Meiryo UI" panose="020B0604030504040204" pitchFamily="34" charset="-128"/>
                <a:ea typeface="Meiryo UI" panose="020B0604030504040204" pitchFamily="34" charset="-128"/>
              </a:rPr>
              <a:t>リモートネットワークにホストを配置することで、トラフィックの影響を軽減できるが、ルーティングが必要になる。</a:t>
            </a:r>
            <a:endParaRPr lang="en-US" altLang="ja-JP" sz="1200" dirty="0">
              <a:solidFill>
                <a:schemeClr val="tx1"/>
              </a:solidFill>
              <a:latin typeface="Meiryo UI" panose="020B0604030504040204" pitchFamily="34" charset="-128"/>
              <a:ea typeface="Meiryo UI" panose="020B0604030504040204" pitchFamily="34" charset="-128"/>
            </a:endParaRPr>
          </a:p>
          <a:p>
            <a:pPr>
              <a:spcBef>
                <a:spcPts val="600"/>
              </a:spcBef>
            </a:pPr>
            <a:r>
              <a:rPr lang="ja-JP" altLang="en-US">
                <a:solidFill>
                  <a:schemeClr val="tx1"/>
                </a:solidFill>
                <a:latin typeface="Meiryo UI" panose="020B0604030504040204" pitchFamily="34" charset="-128"/>
                <a:ea typeface="Meiryo UI" panose="020B0604030504040204" pitchFamily="34" charset="-128"/>
              </a:rPr>
              <a:t>利点</a:t>
            </a:r>
            <a:r>
              <a:rPr lang="en-US" altLang="ja-JP" dirty="0">
                <a:solidFill>
                  <a:schemeClr val="tx1"/>
                </a:solidFill>
                <a:latin typeface="Meiryo UI" panose="020B0604030504040204" pitchFamily="34" charset="-128"/>
                <a:ea typeface="Meiryo UI" panose="020B0604030504040204" pitchFamily="34" charset="-128"/>
              </a:rPr>
              <a:t>:</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より大規模で複雑なネットワークに適している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ブロードキャストドメインを分割し、トラフィックを減少させる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各セグメントのパフォーマンスを向上させることができる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他のローカルネットワークセグメントからマシンを「見えなく」する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セキュリティを向上させることができる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ネットワークの管理を改善できる</a:t>
            </a:r>
          </a:p>
          <a:p>
            <a:pPr>
              <a:spcBef>
                <a:spcPts val="600"/>
              </a:spcBef>
            </a:pPr>
            <a:r>
              <a:rPr lang="ja-JP" altLang="en-US">
                <a:solidFill>
                  <a:schemeClr val="tx1"/>
                </a:solidFill>
                <a:latin typeface="Meiryo UI" panose="020B0604030504040204" pitchFamily="34" charset="-128"/>
                <a:ea typeface="Meiryo UI" panose="020B0604030504040204" pitchFamily="34" charset="-128"/>
              </a:rPr>
              <a:t>欠点</a:t>
            </a:r>
            <a:r>
              <a:rPr lang="en-US" altLang="ja-JP" dirty="0">
                <a:solidFill>
                  <a:schemeClr val="tx1"/>
                </a:solidFill>
                <a:latin typeface="Meiryo UI" panose="020B0604030504040204" pitchFamily="34" charset="-128"/>
                <a:ea typeface="Meiryo UI" panose="020B0604030504040204" pitchFamily="34" charset="-128"/>
              </a:rPr>
              <a:t>:</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ルーティングの使用が必要</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ルーターによってセグメント間のトラフィックが遅くなる可能性がある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構成が複雑になり費用が増加（ルーターが必要）</a:t>
            </a:r>
            <a:endParaRPr lang="en-US" sz="1200" dirty="0">
              <a:solidFill>
                <a:schemeClr val="tx1"/>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21626023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8FF71ED-F033-A6D5-1CF9-153421B71B7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CA691DF-5E46-46AC-2874-74D6A3AB5796}"/>
              </a:ext>
            </a:extLst>
          </p:cNvPr>
          <p:cNvSpPr txBox="1">
            <a:spLocks noGrp="1"/>
          </p:cNvSpPr>
          <p:nvPr>
            <p:ph type="title"/>
          </p:nvPr>
        </p:nvSpPr>
        <p:spPr>
          <a:xfrm>
            <a:off x="719999" y="540000"/>
            <a:ext cx="8334353"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0AF91585-DCE4-E3ED-1D42-757DBE5968C5}"/>
              </a:ext>
            </a:extLst>
          </p:cNvPr>
          <p:cNvSpPr txBox="1"/>
          <p:nvPr/>
        </p:nvSpPr>
        <p:spPr>
          <a:xfrm>
            <a:off x="720000" y="1082400"/>
            <a:ext cx="8231890" cy="3216265"/>
          </a:xfrm>
          <a:prstGeom prst="rect">
            <a:avLst/>
          </a:prstGeom>
          <a:noFill/>
        </p:spPr>
        <p:txBody>
          <a:bodyPr wrap="square" rtlCol="0">
            <a:spAutoFit/>
          </a:bodyPr>
          <a:lstStyle/>
          <a:p>
            <a:pPr>
              <a:spcAft>
                <a:spcPts val="600"/>
              </a:spcAft>
              <a:buClr>
                <a:schemeClr val="tx1"/>
              </a:buClr>
            </a:pPr>
            <a:r>
              <a:rPr lang="en-US" i="0" dirty="0">
                <a:solidFill>
                  <a:schemeClr val="accent1"/>
                </a:solidFill>
                <a:effectLst/>
                <a:latin typeface="+mn-lt"/>
              </a:rPr>
              <a:t>The Need for Routing</a:t>
            </a:r>
            <a:endParaRPr lang="en-US" i="0" dirty="0">
              <a:solidFill>
                <a:schemeClr val="tx1"/>
              </a:solidFill>
              <a:effectLst/>
              <a:latin typeface="+mn-lt"/>
            </a:endParaRP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Broadcast containment </a:t>
            </a:r>
            <a:r>
              <a:rPr lang="en-US" i="0" dirty="0">
                <a:solidFill>
                  <a:schemeClr val="tx1"/>
                </a:solidFill>
                <a:effectLst/>
                <a:latin typeface="+mn-lt"/>
              </a:rPr>
              <a:t>- Routers in the distribution layer can limit broadcasts to the local network where they need to be heard.</a:t>
            </a: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Security requirements </a:t>
            </a:r>
            <a:r>
              <a:rPr lang="en-US" i="0" dirty="0">
                <a:solidFill>
                  <a:schemeClr val="tx1"/>
                </a:solidFill>
                <a:effectLst/>
                <a:latin typeface="+mn-lt"/>
              </a:rPr>
              <a:t>- Routers in the distribution layer can separate and protect certain groups of computers where confidential information resides.</a:t>
            </a: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Physical locations </a:t>
            </a:r>
            <a:r>
              <a:rPr lang="en-US" i="0" dirty="0">
                <a:solidFill>
                  <a:schemeClr val="tx1"/>
                </a:solidFill>
                <a:effectLst/>
                <a:latin typeface="+mn-lt"/>
              </a:rPr>
              <a:t>- Routers in the distribution layer can be used to interconnect local networks at various locations of an organization that are geographically separated.</a:t>
            </a: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Logical grouping </a:t>
            </a:r>
            <a:r>
              <a:rPr lang="en-US" i="0" dirty="0">
                <a:solidFill>
                  <a:schemeClr val="tx1"/>
                </a:solidFill>
                <a:effectLst/>
                <a:latin typeface="+mn-lt"/>
              </a:rPr>
              <a:t>- Routers in the distribution layer can be used to logically group users, such as departments within a company, who have common needs or for access to resources.</a:t>
            </a:r>
          </a:p>
          <a:p>
            <a:pPr>
              <a:spcAft>
                <a:spcPts val="600"/>
              </a:spcAft>
              <a:buClr>
                <a:schemeClr val="tx1"/>
              </a:buClr>
            </a:pPr>
            <a:r>
              <a:rPr lang="en-US" dirty="0">
                <a:solidFill>
                  <a:schemeClr val="accent1"/>
                </a:solidFill>
                <a:latin typeface="+mn-lt"/>
              </a:rPr>
              <a:t>Router vs Switch</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Router: L3 IP Address</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Switch: L2 </a:t>
            </a:r>
            <a:r>
              <a:rPr lang="en-US" b="0" i="0" dirty="0">
                <a:solidFill>
                  <a:schemeClr val="tx1"/>
                </a:solidFill>
                <a:effectLst/>
                <a:latin typeface="+mn-lt"/>
              </a:rPr>
              <a:t>MAC addresses</a:t>
            </a:r>
            <a:endParaRPr lang="en-US" i="0" dirty="0">
              <a:solidFill>
                <a:schemeClr val="tx1"/>
              </a:solidFill>
              <a:effectLst/>
              <a:latin typeface="+mn-lt"/>
            </a:endParaRPr>
          </a:p>
        </p:txBody>
      </p:sp>
    </p:spTree>
    <p:extLst>
      <p:ext uri="{BB962C8B-B14F-4D97-AF65-F5344CB8AC3E}">
        <p14:creationId xmlns:p14="http://schemas.microsoft.com/office/powerpoint/2010/main" val="15867868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0C8FBD7-AC93-D017-86D7-4A4ED0F7ABB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4AF3D41-627D-FC95-DB86-17733F57E2BE}"/>
              </a:ext>
            </a:extLst>
          </p:cNvPr>
          <p:cNvSpPr txBox="1">
            <a:spLocks noGrp="1"/>
          </p:cNvSpPr>
          <p:nvPr>
            <p:ph type="title"/>
          </p:nvPr>
        </p:nvSpPr>
        <p:spPr>
          <a:xfrm>
            <a:off x="719999" y="540000"/>
            <a:ext cx="8334353"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439601C0-85EF-2605-CA88-8E3E68E3EC4A}"/>
              </a:ext>
            </a:extLst>
          </p:cNvPr>
          <p:cNvSpPr txBox="1"/>
          <p:nvPr/>
        </p:nvSpPr>
        <p:spPr>
          <a:xfrm>
            <a:off x="720000" y="1082400"/>
            <a:ext cx="8231890" cy="2862322"/>
          </a:xfrm>
          <a:prstGeom prst="rect">
            <a:avLst/>
          </a:prstGeom>
          <a:noFill/>
        </p:spPr>
        <p:txBody>
          <a:bodyPr wrap="square" rtlCol="0">
            <a:spAutoFit/>
          </a:bodyPr>
          <a:lstStyle/>
          <a:p>
            <a:pPr>
              <a:spcAft>
                <a:spcPts val="600"/>
              </a:spcAft>
              <a:buClr>
                <a:schemeClr val="tx1"/>
              </a:buClr>
            </a:pPr>
            <a:r>
              <a:rPr lang="ja-JP" altLang="en-US" i="0">
                <a:solidFill>
                  <a:schemeClr val="accent1"/>
                </a:solidFill>
                <a:effectLst/>
                <a:latin typeface="Meiryo UI" panose="020B0604030504040204" pitchFamily="34" charset="-128"/>
                <a:ea typeface="Meiryo UI" panose="020B0604030504040204" pitchFamily="34" charset="-128"/>
              </a:rPr>
              <a:t>ルーティングの必要性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ブロードキャストの制御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ルーターは、ローカルネットワーク内にブロードキャストを限定することができます。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セキュリティ</a:t>
            </a:r>
            <a:r>
              <a:rPr lang="ja-JP" altLang="en-US" i="0">
                <a:solidFill>
                  <a:schemeClr val="tx1"/>
                </a:solidFill>
                <a:effectLst/>
                <a:latin typeface="Meiryo UI" panose="020B0604030504040204" pitchFamily="34" charset="-128"/>
                <a:ea typeface="Meiryo UI" panose="020B0604030504040204" pitchFamily="34" charset="-128"/>
              </a:rPr>
              <a:t>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ルーターは、機密情報を持つ特定のコンピュータを分離して保護できます。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物理的な場所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ルーターを使用して、地理的に離れた組織内の複数のローカルネットワークを相互接続できます。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論理的なグループ化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ルーターは、共通のニーズやリソースアクセスのために、会社内の部署などのユーザーを論理的にグループ化するために使用できます。  </a:t>
            </a:r>
          </a:p>
          <a:p>
            <a:pPr>
              <a:spcAft>
                <a:spcPts val="600"/>
              </a:spcAft>
              <a:buClr>
                <a:schemeClr val="tx1"/>
              </a:buClr>
            </a:pPr>
            <a:endParaRPr lang="ja-JP" altLang="en-US" i="0">
              <a:solidFill>
                <a:schemeClr val="tx1"/>
              </a:solidFill>
              <a:effectLst/>
              <a:latin typeface="Meiryo UI" panose="020B0604030504040204" pitchFamily="34" charset="-128"/>
              <a:ea typeface="Meiryo UI" panose="020B0604030504040204" pitchFamily="34" charset="-128"/>
            </a:endParaRPr>
          </a:p>
          <a:p>
            <a:pPr>
              <a:spcAft>
                <a:spcPts val="600"/>
              </a:spcAft>
              <a:buClr>
                <a:schemeClr val="tx1"/>
              </a:buClr>
            </a:pPr>
            <a:r>
              <a:rPr lang="ja-JP" altLang="en-US" i="0">
                <a:solidFill>
                  <a:schemeClr val="accent1"/>
                </a:solidFill>
                <a:effectLst/>
                <a:latin typeface="Meiryo UI" panose="020B0604030504040204" pitchFamily="34" charset="-128"/>
                <a:ea typeface="Meiryo UI" panose="020B0604030504040204" pitchFamily="34" charset="-128"/>
              </a:rPr>
              <a:t>ルーター </a:t>
            </a:r>
            <a:r>
              <a:rPr lang="en-US" i="0" dirty="0">
                <a:solidFill>
                  <a:schemeClr val="accent1"/>
                </a:solidFill>
                <a:effectLst/>
                <a:latin typeface="Meiryo UI" panose="020B0604030504040204" pitchFamily="34" charset="-128"/>
                <a:ea typeface="Meiryo UI" panose="020B0604030504040204" pitchFamily="34" charset="-128"/>
              </a:rPr>
              <a:t>vs </a:t>
            </a:r>
            <a:r>
              <a:rPr lang="ja-JP" altLang="en-US" i="0">
                <a:solidFill>
                  <a:schemeClr val="accent1"/>
                </a:solidFill>
                <a:effectLst/>
                <a:latin typeface="Meiryo UI" panose="020B0604030504040204" pitchFamily="34" charset="-128"/>
                <a:ea typeface="Meiryo UI" panose="020B0604030504040204" pitchFamily="34" charset="-128"/>
              </a:rPr>
              <a:t>スイッチ</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eiryo UI" panose="020B0604030504040204" pitchFamily="34" charset="-128"/>
                <a:ea typeface="Meiryo UI" panose="020B0604030504040204" pitchFamily="34" charset="-128"/>
              </a:rPr>
              <a:t>ルーター</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レイヤー</a:t>
            </a:r>
            <a:r>
              <a:rPr lang="en-US" altLang="ja-JP" i="0" dirty="0">
                <a:solidFill>
                  <a:schemeClr val="tx1"/>
                </a:solidFill>
                <a:effectLst/>
                <a:latin typeface="Meiryo UI" panose="020B0604030504040204" pitchFamily="34" charset="-128"/>
                <a:ea typeface="Meiryo UI" panose="020B0604030504040204" pitchFamily="34" charset="-128"/>
              </a:rPr>
              <a:t>3 </a:t>
            </a:r>
            <a:r>
              <a:rPr lang="en-US" i="0" dirty="0">
                <a:solidFill>
                  <a:schemeClr val="tx1"/>
                </a:solidFill>
                <a:effectLst/>
                <a:latin typeface="Meiryo UI" panose="020B0604030504040204" pitchFamily="34" charset="-128"/>
                <a:ea typeface="Meiryo UI" panose="020B0604030504040204" pitchFamily="34" charset="-128"/>
              </a:rPr>
              <a:t>IP</a:t>
            </a:r>
            <a:r>
              <a:rPr lang="ja-JP" altLang="en-US" i="0">
                <a:solidFill>
                  <a:schemeClr val="tx1"/>
                </a:solidFill>
                <a:effectLst/>
                <a:latin typeface="Meiryo UI" panose="020B0604030504040204" pitchFamily="34" charset="-128"/>
                <a:ea typeface="Meiryo UI" panose="020B0604030504040204" pitchFamily="34" charset="-128"/>
              </a:rPr>
              <a:t>アドレス  </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eiryo UI" panose="020B0604030504040204" pitchFamily="34" charset="-128"/>
                <a:ea typeface="Meiryo UI" panose="020B0604030504040204" pitchFamily="34" charset="-128"/>
              </a:rPr>
              <a:t>スイッチ</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レイヤー</a:t>
            </a:r>
            <a:r>
              <a:rPr lang="en-US" altLang="ja-JP" i="0" dirty="0">
                <a:solidFill>
                  <a:schemeClr val="tx1"/>
                </a:solidFill>
                <a:effectLst/>
                <a:latin typeface="Meiryo UI" panose="020B0604030504040204" pitchFamily="34" charset="-128"/>
                <a:ea typeface="Meiryo UI" panose="020B0604030504040204" pitchFamily="34" charset="-128"/>
              </a:rPr>
              <a:t>2 </a:t>
            </a:r>
            <a:r>
              <a:rPr lang="en-US" i="0" dirty="0">
                <a:solidFill>
                  <a:schemeClr val="tx1"/>
                </a:solidFill>
                <a:effectLst/>
                <a:latin typeface="Meiryo UI" panose="020B0604030504040204" pitchFamily="34" charset="-128"/>
                <a:ea typeface="Meiryo UI" panose="020B0604030504040204" pitchFamily="34" charset="-128"/>
              </a:rPr>
              <a:t>MAC</a:t>
            </a:r>
            <a:r>
              <a:rPr lang="ja-JP" altLang="en-US" i="0">
                <a:solidFill>
                  <a:schemeClr val="tx1"/>
                </a:solidFill>
                <a:effectLst/>
                <a:latin typeface="Meiryo UI" panose="020B0604030504040204" pitchFamily="34" charset="-128"/>
                <a:ea typeface="Meiryo UI" panose="020B0604030504040204" pitchFamily="34" charset="-128"/>
              </a:rPr>
              <a:t>アドレス</a:t>
            </a:r>
            <a:endParaRPr lang="en-US" i="0" dirty="0">
              <a:solidFill>
                <a:schemeClr val="tx1"/>
              </a:solidFill>
              <a:effectLst/>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15955494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C8003D0-AD5C-1D15-25AC-A75969215435}"/>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83D037E-D460-EEE4-A5D6-05241C4462BE}"/>
              </a:ext>
            </a:extLst>
          </p:cNvPr>
          <p:cNvSpPr txBox="1">
            <a:spLocks noGrp="1"/>
          </p:cNvSpPr>
          <p:nvPr>
            <p:ph type="title"/>
          </p:nvPr>
        </p:nvSpPr>
        <p:spPr>
          <a:xfrm>
            <a:off x="720000" y="540000"/>
            <a:ext cx="8180160"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33A572DE-040C-E896-ACFD-F3C7646A3208}"/>
              </a:ext>
            </a:extLst>
          </p:cNvPr>
          <p:cNvSpPr txBox="1"/>
          <p:nvPr/>
        </p:nvSpPr>
        <p:spPr>
          <a:xfrm>
            <a:off x="720725" y="1478640"/>
            <a:ext cx="8231890" cy="2354491"/>
          </a:xfrm>
          <a:prstGeom prst="rect">
            <a:avLst/>
          </a:prstGeom>
          <a:noFill/>
        </p:spPr>
        <p:txBody>
          <a:bodyPr wrap="square" rtlCol="0">
            <a:spAutoFit/>
          </a:bodyPr>
          <a:lstStyle/>
          <a:p>
            <a:pPr>
              <a:spcAft>
                <a:spcPts val="600"/>
              </a:spcAft>
              <a:buClr>
                <a:schemeClr val="tx1"/>
              </a:buClr>
            </a:pPr>
            <a:r>
              <a:rPr lang="en-US" i="0" dirty="0">
                <a:solidFill>
                  <a:schemeClr val="accent1"/>
                </a:solidFill>
                <a:effectLst/>
                <a:latin typeface="+mn-lt"/>
              </a:rPr>
              <a:t>The Routing Table</a:t>
            </a:r>
            <a:endParaRPr lang="en-US" i="0" dirty="0">
              <a:solidFill>
                <a:schemeClr val="tx1"/>
              </a:solidFill>
              <a:effectLst/>
              <a:latin typeface="+mn-lt"/>
            </a:endParaRPr>
          </a:p>
          <a:p>
            <a:pPr>
              <a:spcAft>
                <a:spcPts val="600"/>
              </a:spcAft>
              <a:buClr>
                <a:schemeClr val="tx1"/>
              </a:buClr>
            </a:pPr>
            <a:endParaRPr lang="en-US" i="0" dirty="0">
              <a:solidFill>
                <a:schemeClr val="accent1"/>
              </a:solidFill>
              <a:effectLst/>
              <a:latin typeface="+mn-lt"/>
            </a:endParaRPr>
          </a:p>
          <a:p>
            <a:pPr>
              <a:spcAft>
                <a:spcPts val="600"/>
              </a:spcAft>
              <a:buClr>
                <a:schemeClr val="tx1"/>
              </a:buClr>
            </a:pPr>
            <a:r>
              <a:rPr lang="en-US" i="0" dirty="0">
                <a:solidFill>
                  <a:schemeClr val="accent1"/>
                </a:solidFill>
                <a:effectLst/>
                <a:latin typeface="+mn-lt"/>
              </a:rPr>
              <a:t>Default Gateway for Hosts:</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Configuration: Hosts are configured with the </a:t>
            </a:r>
            <a:r>
              <a:rPr lang="en-US" i="0" u="sng" dirty="0">
                <a:solidFill>
                  <a:schemeClr val="tx1"/>
                </a:solidFill>
                <a:effectLst/>
                <a:latin typeface="+mn-lt"/>
              </a:rPr>
              <a:t>router's IPv4 </a:t>
            </a:r>
            <a:r>
              <a:rPr lang="en-US" i="0" dirty="0">
                <a:solidFill>
                  <a:schemeClr val="tx1"/>
                </a:solidFill>
                <a:effectLst/>
                <a:latin typeface="+mn-lt"/>
              </a:rPr>
              <a:t>address </a:t>
            </a:r>
            <a:r>
              <a:rPr lang="en-US" i="0" u="sng" dirty="0">
                <a:solidFill>
                  <a:schemeClr val="tx1"/>
                </a:solidFill>
                <a:effectLst/>
                <a:latin typeface="+mn-lt"/>
              </a:rPr>
              <a:t>as the default gateway</a:t>
            </a:r>
            <a:r>
              <a:rPr lang="en-US" i="0" dirty="0">
                <a:solidFill>
                  <a:schemeClr val="tx1"/>
                </a:solidFill>
                <a:effectLst/>
                <a:latin typeface="+mn-lt"/>
              </a:rPr>
              <a:t>.</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Role of Default Gateway: Used by hosts to send messages to the router.</a:t>
            </a:r>
          </a:p>
          <a:p>
            <a:pPr>
              <a:spcAft>
                <a:spcPts val="600"/>
              </a:spcAft>
              <a:buClr>
                <a:schemeClr val="tx1"/>
              </a:buClr>
            </a:pPr>
            <a:r>
              <a:rPr lang="en-US" i="0" dirty="0">
                <a:solidFill>
                  <a:schemeClr val="accent1"/>
                </a:solidFill>
                <a:effectLst/>
                <a:latin typeface="+mn-lt"/>
              </a:rPr>
              <a:t>Routing Table Functionality:</a:t>
            </a:r>
            <a:endParaRPr lang="en-US" i="0" dirty="0">
              <a:solidFill>
                <a:schemeClr val="tx1"/>
              </a:solidFill>
              <a:effectLst/>
              <a:latin typeface="+mn-lt"/>
            </a:endParaRP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Content: Addresses of networks and paths to reach them.</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Table Updates: Either dynamically by router communication or manually by network administrators.</a:t>
            </a:r>
          </a:p>
        </p:txBody>
      </p:sp>
    </p:spTree>
    <p:extLst>
      <p:ext uri="{BB962C8B-B14F-4D97-AF65-F5344CB8AC3E}">
        <p14:creationId xmlns:p14="http://schemas.microsoft.com/office/powerpoint/2010/main" val="28630751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p:txBody>
          <a:bodyPr spcFirstLastPara="1" wrap="square" lIns="91425" tIns="91425" rIns="91425" bIns="91425" anchor="t" anchorCtr="0">
            <a:noAutofit/>
          </a:bodyPr>
          <a:lstStyle/>
          <a:p>
            <a:r>
              <a:rPr lang="en-US"/>
              <a:t>1. About Today’s Class</a:t>
            </a:r>
            <a:br>
              <a:rPr lang="en-US"/>
            </a:br>
            <a:br>
              <a:rPr lang="en-US"/>
            </a:br>
            <a:endParaRPr lang="en-US" dirty="0"/>
          </a:p>
        </p:txBody>
      </p:sp>
      <p:sp>
        <p:nvSpPr>
          <p:cNvPr id="4" name="TextBox 3">
            <a:extLst>
              <a:ext uri="{FF2B5EF4-FFF2-40B4-BE49-F238E27FC236}">
                <a16:creationId xmlns:a16="http://schemas.microsoft.com/office/drawing/2014/main" id="{9FAE00C8-5E4C-0887-CE8F-B0EA6976A1D0}"/>
              </a:ext>
            </a:extLst>
          </p:cNvPr>
          <p:cNvSpPr txBox="1"/>
          <p:nvPr/>
        </p:nvSpPr>
        <p:spPr>
          <a:xfrm>
            <a:off x="720725" y="1112700"/>
            <a:ext cx="7782144" cy="3724096"/>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hlinkClick r:id="rId3"/>
              </a:rPr>
              <a:t>Module 14: Routing Between Networks</a:t>
            </a:r>
            <a:endParaRPr lang="en-US" sz="2800" i="0" dirty="0">
              <a:solidFill>
                <a:schemeClr val="tx1"/>
              </a:solidFill>
              <a:effectLst/>
              <a:latin typeface="+mn-lt"/>
            </a:endParaRPr>
          </a:p>
          <a:p>
            <a:pPr algn="l" fontAlgn="ctr">
              <a:spcBef>
                <a:spcPts val="600"/>
              </a:spcBef>
              <a:spcAft>
                <a:spcPts val="600"/>
              </a:spcAft>
              <a:buClr>
                <a:schemeClr val="tx1"/>
              </a:buClr>
            </a:pPr>
            <a:r>
              <a:rPr lang="en-US" sz="1600" i="0" dirty="0">
                <a:solidFill>
                  <a:schemeClr val="tx1"/>
                </a:solidFill>
                <a:effectLst/>
                <a:latin typeface="+mn-lt"/>
              </a:rPr>
              <a:t>14.0. Introduction</a:t>
            </a:r>
          </a:p>
          <a:p>
            <a:pPr algn="l" fontAlgn="ctr">
              <a:spcBef>
                <a:spcPts val="600"/>
              </a:spcBef>
              <a:spcAft>
                <a:spcPts val="600"/>
              </a:spcAft>
              <a:buClr>
                <a:schemeClr val="tx1"/>
              </a:buClr>
            </a:pPr>
            <a:r>
              <a:rPr lang="en-US" sz="1600" i="0" dirty="0">
                <a:solidFill>
                  <a:schemeClr val="tx1"/>
                </a:solidFill>
                <a:effectLst/>
                <a:latin typeface="+mn-lt"/>
              </a:rPr>
              <a:t>14.1. The Need for Routing</a:t>
            </a:r>
          </a:p>
          <a:p>
            <a:pPr algn="l" fontAlgn="ctr">
              <a:spcBef>
                <a:spcPts val="600"/>
              </a:spcBef>
              <a:spcAft>
                <a:spcPts val="600"/>
              </a:spcAft>
              <a:buClr>
                <a:schemeClr val="tx1"/>
              </a:buClr>
            </a:pPr>
            <a:r>
              <a:rPr lang="en-US" sz="1600" i="0" dirty="0">
                <a:solidFill>
                  <a:schemeClr val="tx1"/>
                </a:solidFill>
                <a:effectLst/>
                <a:latin typeface="+mn-lt"/>
              </a:rPr>
              <a:t>14.2. The Routing Table</a:t>
            </a:r>
          </a:p>
          <a:p>
            <a:pPr algn="l" fontAlgn="ctr">
              <a:spcBef>
                <a:spcPts val="600"/>
              </a:spcBef>
              <a:spcAft>
                <a:spcPts val="600"/>
              </a:spcAft>
              <a:buClr>
                <a:schemeClr val="tx1"/>
              </a:buClr>
            </a:pPr>
            <a:r>
              <a:rPr lang="en-US" sz="1600" i="0" dirty="0">
                <a:solidFill>
                  <a:schemeClr val="tx1"/>
                </a:solidFill>
                <a:effectLst/>
                <a:latin typeface="+mn-lt"/>
              </a:rPr>
              <a:t>14.3. Create a LAN</a:t>
            </a:r>
          </a:p>
          <a:p>
            <a:pPr fontAlgn="ctr">
              <a:spcBef>
                <a:spcPts val="600"/>
              </a:spcBef>
              <a:spcAft>
                <a:spcPts val="600"/>
              </a:spcAft>
              <a:buClr>
                <a:schemeClr val="tx1"/>
              </a:buClr>
            </a:pPr>
            <a:r>
              <a:rPr lang="en-US" sz="1600" i="0" dirty="0">
                <a:solidFill>
                  <a:schemeClr val="accent3"/>
                </a:solidFill>
                <a:effectLst/>
                <a:latin typeface="+mn-lt"/>
              </a:rPr>
              <a:t>        Exercise: </a:t>
            </a:r>
            <a:r>
              <a:rPr lang="en-US" altLang="ja-JP" sz="1600" dirty="0">
                <a:solidFill>
                  <a:schemeClr val="tx1"/>
                </a:solidFill>
                <a:latin typeface="+mn-lt"/>
                <a:ea typeface="MS PGothic" panose="020B0600070205080204" pitchFamily="34" charset="-128"/>
              </a:rPr>
              <a:t>Packet Tracer - Observe Traffic Flow in a Routed Network</a:t>
            </a:r>
          </a:p>
          <a:p>
            <a:pPr fontAlgn="ctr">
              <a:spcBef>
                <a:spcPts val="600"/>
              </a:spcBef>
              <a:spcAft>
                <a:spcPts val="600"/>
              </a:spcAft>
              <a:buClr>
                <a:schemeClr val="tx1"/>
              </a:buClr>
            </a:pPr>
            <a:r>
              <a:rPr lang="en-US" sz="1600" i="0" dirty="0">
                <a:solidFill>
                  <a:schemeClr val="accent3"/>
                </a:solidFill>
                <a:effectLst/>
                <a:latin typeface="+mn-lt"/>
              </a:rPr>
              <a:t>        Exercise: </a:t>
            </a:r>
            <a:r>
              <a:rPr lang="en-US" altLang="ja-JP" sz="1600" dirty="0">
                <a:solidFill>
                  <a:schemeClr val="tx1"/>
                </a:solidFill>
                <a:latin typeface="+mn-lt"/>
                <a:ea typeface="MS PGothic" panose="020B0600070205080204" pitchFamily="34" charset="-128"/>
              </a:rPr>
              <a:t>Packet Tracer - Create a LAN</a:t>
            </a:r>
            <a:endParaRPr lang="en-US" sz="1600" i="0" dirty="0">
              <a:solidFill>
                <a:schemeClr val="tx1"/>
              </a:solidFill>
              <a:effectLst/>
              <a:latin typeface="+mn-lt"/>
            </a:endParaRPr>
          </a:p>
          <a:p>
            <a:pPr algn="l" fontAlgn="ctr">
              <a:spcBef>
                <a:spcPts val="600"/>
              </a:spcBef>
              <a:spcAft>
                <a:spcPts val="600"/>
              </a:spcAft>
              <a:buClr>
                <a:schemeClr val="tx1"/>
              </a:buClr>
            </a:pPr>
            <a:r>
              <a:rPr lang="en-US" sz="1600" i="0" dirty="0">
                <a:solidFill>
                  <a:schemeClr val="tx1"/>
                </a:solidFill>
                <a:effectLst/>
                <a:latin typeface="+mn-lt"/>
              </a:rPr>
              <a:t>14.4. Routing Between Networks Summary</a:t>
            </a:r>
            <a:r>
              <a:rPr lang="en-US" sz="1600" dirty="0">
                <a:solidFill>
                  <a:schemeClr val="tx1"/>
                </a:solidFill>
                <a:latin typeface="+mn-lt"/>
              </a:rPr>
              <a:t> </a:t>
            </a:r>
          </a:p>
          <a:p>
            <a:pPr algn="l" fontAlgn="ctr">
              <a:spcBef>
                <a:spcPts val="600"/>
              </a:spcBef>
              <a:spcAft>
                <a:spcPts val="600"/>
              </a:spcAft>
              <a:buClr>
                <a:schemeClr val="tx1"/>
              </a:buClr>
            </a:pPr>
            <a:r>
              <a:rPr lang="en-US" sz="1600" dirty="0">
                <a:solidFill>
                  <a:schemeClr val="tx1"/>
                </a:solidFill>
                <a:latin typeface="+mn-lt"/>
              </a:rPr>
              <a:t>        Check Test 13</a:t>
            </a:r>
            <a:endParaRPr lang="en-US" sz="1600" i="0" dirty="0">
              <a:solidFill>
                <a:schemeClr val="tx1"/>
              </a:solidFill>
              <a:effectLst/>
              <a:latin typeface="+mn-lt"/>
            </a:endParaRPr>
          </a:p>
        </p:txBody>
      </p:sp>
      <p:grpSp>
        <p:nvGrpSpPr>
          <p:cNvPr id="7" name="Group 6">
            <a:extLst>
              <a:ext uri="{FF2B5EF4-FFF2-40B4-BE49-F238E27FC236}">
                <a16:creationId xmlns:a16="http://schemas.microsoft.com/office/drawing/2014/main" id="{CF2C0388-58D9-19CB-DA3F-7628D4E1A8EA}"/>
              </a:ext>
            </a:extLst>
          </p:cNvPr>
          <p:cNvGrpSpPr/>
          <p:nvPr/>
        </p:nvGrpSpPr>
        <p:grpSpPr>
          <a:xfrm>
            <a:off x="844842" y="4381412"/>
            <a:ext cx="324609" cy="374825"/>
            <a:chOff x="815646" y="3236358"/>
            <a:chExt cx="324609" cy="374825"/>
          </a:xfrm>
        </p:grpSpPr>
        <p:sp>
          <p:nvSpPr>
            <p:cNvPr id="3" name="Google Shape;10287;p77">
              <a:extLst>
                <a:ext uri="{FF2B5EF4-FFF2-40B4-BE49-F238E27FC236}">
                  <a16:creationId xmlns:a16="http://schemas.microsoft.com/office/drawing/2014/main" id="{726ABF48-44F6-5BC8-3207-136A8D19D21A}"/>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1027ABBA-8076-0530-B212-BEFE2019A6A5}"/>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8" name="Google Shape;10055;p76">
            <a:extLst>
              <a:ext uri="{FF2B5EF4-FFF2-40B4-BE49-F238E27FC236}">
                <a16:creationId xmlns:a16="http://schemas.microsoft.com/office/drawing/2014/main" id="{E7E6F9B4-86C4-882D-0703-1730577C4A84}"/>
              </a:ext>
            </a:extLst>
          </p:cNvPr>
          <p:cNvSpPr/>
          <p:nvPr/>
        </p:nvSpPr>
        <p:spPr>
          <a:xfrm>
            <a:off x="829265" y="3324795"/>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 name="Google Shape;10055;p76">
            <a:extLst>
              <a:ext uri="{FF2B5EF4-FFF2-40B4-BE49-F238E27FC236}">
                <a16:creationId xmlns:a16="http://schemas.microsoft.com/office/drawing/2014/main" id="{F501A936-EE97-B08A-ABF3-9C489F242311}"/>
              </a:ext>
            </a:extLst>
          </p:cNvPr>
          <p:cNvSpPr/>
          <p:nvPr/>
        </p:nvSpPr>
        <p:spPr>
          <a:xfrm>
            <a:off x="829265" y="370240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extLst>
      <p:ext uri="{BB962C8B-B14F-4D97-AF65-F5344CB8AC3E}">
        <p14:creationId xmlns:p14="http://schemas.microsoft.com/office/powerpoint/2010/main" val="41947582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D2CE489-D022-BD74-3D13-9A58686AF11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07D742C-A5D0-5D26-86B3-9AF9AC7055B7}"/>
              </a:ext>
            </a:extLst>
          </p:cNvPr>
          <p:cNvSpPr txBox="1">
            <a:spLocks noGrp="1"/>
          </p:cNvSpPr>
          <p:nvPr>
            <p:ph type="title"/>
          </p:nvPr>
        </p:nvSpPr>
        <p:spPr>
          <a:xfrm>
            <a:off x="720000" y="540000"/>
            <a:ext cx="8180160"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DF62E8FE-C9BA-4269-CAE0-E234EE2B3336}"/>
              </a:ext>
            </a:extLst>
          </p:cNvPr>
          <p:cNvSpPr txBox="1"/>
          <p:nvPr/>
        </p:nvSpPr>
        <p:spPr>
          <a:xfrm>
            <a:off x="720725" y="1478640"/>
            <a:ext cx="8231890" cy="2492990"/>
          </a:xfrm>
          <a:prstGeom prst="rect">
            <a:avLst/>
          </a:prstGeom>
          <a:noFill/>
        </p:spPr>
        <p:txBody>
          <a:bodyPr wrap="square" rtlCol="0">
            <a:spAutoFit/>
          </a:bodyPr>
          <a:lstStyle/>
          <a:p>
            <a:pPr>
              <a:spcAft>
                <a:spcPts val="600"/>
              </a:spcAft>
              <a:buClr>
                <a:schemeClr val="tx1"/>
              </a:buClr>
            </a:pPr>
            <a:r>
              <a:rPr lang="en-US" dirty="0" err="1">
                <a:solidFill>
                  <a:schemeClr val="accent1"/>
                </a:solidFill>
                <a:latin typeface="+mn-lt"/>
              </a:rPr>
              <a:t>ルーティングテーブル</a:t>
            </a:r>
            <a:endParaRPr lang="en-US" i="0" dirty="0">
              <a:solidFill>
                <a:schemeClr val="tx1"/>
              </a:solidFill>
              <a:effectLst/>
              <a:latin typeface="+mn-lt"/>
            </a:endParaRPr>
          </a:p>
          <a:p>
            <a:pPr>
              <a:spcAft>
                <a:spcPts val="600"/>
              </a:spcAft>
              <a:buClr>
                <a:schemeClr val="tx1"/>
              </a:buClr>
            </a:pPr>
            <a:endParaRPr lang="en-US" i="0" dirty="0">
              <a:solidFill>
                <a:schemeClr val="accent1"/>
              </a:solidFill>
              <a:effectLst/>
              <a:latin typeface="+mn-lt"/>
            </a:endParaRP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ルーターは</a:t>
            </a:r>
            <a:r>
              <a:rPr lang="ja-JP" altLang="en-US">
                <a:solidFill>
                  <a:schemeClr val="tx1"/>
                </a:solidFill>
                <a:latin typeface="+mn-lt"/>
              </a:rPr>
              <a:t>複数の</a:t>
            </a:r>
            <a:r>
              <a:rPr lang="ja-JP" altLang="en-US" i="0">
                <a:solidFill>
                  <a:schemeClr val="tx1"/>
                </a:solidFill>
                <a:effectLst/>
                <a:latin typeface="+mn-lt"/>
              </a:rPr>
              <a:t>異なるローカルネットワークに接続し、ネットワーク間でデータを転送します</a:t>
            </a:r>
            <a:endParaRPr lang="en-US" altLang="ja-JP" i="0" dirty="0">
              <a:solidFill>
                <a:schemeClr val="tx1"/>
              </a:solidFill>
              <a:effectLst/>
              <a:latin typeface="+mn-lt"/>
            </a:endParaRP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ルータのルーティングテーブルにはネットワーク</a:t>
            </a:r>
            <a:r>
              <a:rPr lang="ja-JP" altLang="en-JP" i="0">
                <a:solidFill>
                  <a:schemeClr val="tx1"/>
                </a:solidFill>
                <a:effectLst/>
                <a:latin typeface="+mn-lt"/>
              </a:rPr>
              <a:t>（</a:t>
            </a:r>
            <a:r>
              <a:rPr lang="en-JP" altLang="ja-JP" i="0" dirty="0">
                <a:solidFill>
                  <a:schemeClr val="tx1"/>
                </a:solidFill>
                <a:effectLst/>
                <a:latin typeface="+mn-lt"/>
              </a:rPr>
              <a:t>IP)</a:t>
            </a:r>
            <a:r>
              <a:rPr lang="ja-JP" altLang="en-US" i="0">
                <a:solidFill>
                  <a:schemeClr val="tx1"/>
                </a:solidFill>
                <a:effectLst/>
                <a:latin typeface="+mn-lt"/>
              </a:rPr>
              <a:t>とインターフェース（ポート）の情報を保持。</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ルーターは宛先</a:t>
            </a:r>
            <a:r>
              <a:rPr lang="en-US" i="0" dirty="0">
                <a:solidFill>
                  <a:schemeClr val="tx1"/>
                </a:solidFill>
                <a:effectLst/>
                <a:latin typeface="+mn-lt"/>
              </a:rPr>
              <a:t>IP</a:t>
            </a:r>
            <a:r>
              <a:rPr lang="ja-JP" altLang="en-US" i="0">
                <a:solidFill>
                  <a:schemeClr val="tx1"/>
                </a:solidFill>
                <a:effectLst/>
                <a:latin typeface="+mn-lt"/>
              </a:rPr>
              <a:t>アドレスに基づいてパケットを転送しします。</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ホストは</a:t>
            </a:r>
            <a:r>
              <a:rPr lang="ja-JP" altLang="en-US">
                <a:solidFill>
                  <a:schemeClr val="tx1"/>
                </a:solidFill>
                <a:latin typeface="+mn-lt"/>
              </a:rPr>
              <a:t>自分に設定された</a:t>
            </a:r>
            <a:r>
              <a:rPr lang="ja-JP" altLang="en-US" i="0">
                <a:solidFill>
                  <a:schemeClr val="accent1"/>
                </a:solidFill>
                <a:effectLst/>
                <a:latin typeface="+mn-lt"/>
              </a:rPr>
              <a:t>デフォルトゲートウェイアドレス</a:t>
            </a:r>
            <a:r>
              <a:rPr lang="ja-JP" altLang="en-US" i="0">
                <a:solidFill>
                  <a:schemeClr val="tx1"/>
                </a:solidFill>
                <a:effectLst/>
                <a:latin typeface="+mn-lt"/>
              </a:rPr>
              <a:t>により、ルーターの</a:t>
            </a:r>
            <a:r>
              <a:rPr lang="en-US" i="0" dirty="0">
                <a:solidFill>
                  <a:schemeClr val="tx1"/>
                </a:solidFill>
                <a:effectLst/>
                <a:latin typeface="+mn-lt"/>
              </a:rPr>
              <a:t>IP</a:t>
            </a:r>
            <a:r>
              <a:rPr lang="ja-JP" altLang="en-US" i="0">
                <a:solidFill>
                  <a:schemeClr val="tx1"/>
                </a:solidFill>
                <a:effectLst/>
                <a:latin typeface="+mn-lt"/>
              </a:rPr>
              <a:t>アドレスを取得し、データをルーターに送信。</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ルーティングテーブルは動的または手動で更新され、最適な経路を提供する。</a:t>
            </a:r>
            <a:endParaRPr lang="en-US" i="0" dirty="0">
              <a:solidFill>
                <a:schemeClr val="tx1"/>
              </a:solidFill>
              <a:effectLst/>
              <a:latin typeface="+mn-lt"/>
            </a:endParaRPr>
          </a:p>
        </p:txBody>
      </p:sp>
    </p:spTree>
    <p:extLst>
      <p:ext uri="{BB962C8B-B14F-4D97-AF65-F5344CB8AC3E}">
        <p14:creationId xmlns:p14="http://schemas.microsoft.com/office/powerpoint/2010/main" val="10619285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7AC3553-58D4-07A2-20ED-1EC62C2AC1B0}"/>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197B4D4-D585-675D-72AC-EAB154EEF011}"/>
              </a:ext>
            </a:extLst>
          </p:cNvPr>
          <p:cNvSpPr txBox="1">
            <a:spLocks noGrp="1"/>
          </p:cNvSpPr>
          <p:nvPr>
            <p:ph type="title"/>
          </p:nvPr>
        </p:nvSpPr>
        <p:spPr>
          <a:xfrm>
            <a:off x="720000" y="540000"/>
            <a:ext cx="8241120" cy="572700"/>
          </a:xfrm>
        </p:spPr>
        <p:txBody>
          <a:bodyPr spcFirstLastPara="1" wrap="square" lIns="91425" tIns="91425" rIns="91425" bIns="91425" anchor="t" anchorCtr="0">
            <a:noAutofit/>
          </a:bodyPr>
          <a:lstStyle/>
          <a:p>
            <a:r>
              <a:rPr lang="en-US" altLang="ja-JP" dirty="0">
                <a:solidFill>
                  <a:schemeClr val="tx1"/>
                </a:solidFill>
                <a:hlinkClick r:id="rId3">
                  <a:extLst>
                    <a:ext uri="{A12FA001-AC4F-418D-AE19-62706E023703}">
                      <ahyp:hlinkClr xmlns:ahyp="http://schemas.microsoft.com/office/drawing/2018/hyperlinkcolor" val="tx"/>
                    </a:ext>
                  </a:extLst>
                </a:hlinkClick>
              </a:rPr>
              <a:t>14.4. Routing Between Networks Summary</a:t>
            </a:r>
            <a:endParaRPr lang="en-US" altLang="ja-JP" dirty="0">
              <a:solidFill>
                <a:schemeClr val="tx1"/>
              </a:solidFill>
            </a:endParaRPr>
          </a:p>
        </p:txBody>
      </p:sp>
      <p:sp>
        <p:nvSpPr>
          <p:cNvPr id="4" name="TextBox 3">
            <a:extLst>
              <a:ext uri="{FF2B5EF4-FFF2-40B4-BE49-F238E27FC236}">
                <a16:creationId xmlns:a16="http://schemas.microsoft.com/office/drawing/2014/main" id="{380FD315-CA95-72F7-9CA8-DAC6D7A5E437}"/>
              </a:ext>
            </a:extLst>
          </p:cNvPr>
          <p:cNvSpPr txBox="1"/>
          <p:nvPr/>
        </p:nvSpPr>
        <p:spPr>
          <a:xfrm>
            <a:off x="720000" y="1082400"/>
            <a:ext cx="8322400" cy="3739485"/>
          </a:xfrm>
          <a:prstGeom prst="rect">
            <a:avLst/>
          </a:prstGeom>
          <a:noFill/>
        </p:spPr>
        <p:txBody>
          <a:bodyPr wrap="square" rtlCol="0">
            <a:spAutoFit/>
          </a:bodyPr>
          <a:lstStyle/>
          <a:p>
            <a:pPr>
              <a:spcAft>
                <a:spcPts val="600"/>
              </a:spcAft>
              <a:buClr>
                <a:schemeClr val="tx1"/>
              </a:buClr>
            </a:pPr>
            <a:r>
              <a:rPr lang="en-US" i="0" dirty="0">
                <a:solidFill>
                  <a:schemeClr val="accent1"/>
                </a:solidFill>
                <a:effectLst/>
                <a:latin typeface="+mn-lt"/>
              </a:rPr>
              <a:t>Create a LAN</a:t>
            </a:r>
            <a:endParaRPr lang="en-US" i="0" dirty="0">
              <a:solidFill>
                <a:schemeClr val="tx1"/>
              </a:solidFill>
              <a:effectLst/>
              <a:latin typeface="+mn-lt"/>
            </a:endParaRPr>
          </a:p>
          <a:p>
            <a:pPr>
              <a:spcAft>
                <a:spcPts val="600"/>
              </a:spcAft>
              <a:buClr>
                <a:schemeClr val="tx1"/>
              </a:buClr>
            </a:pPr>
            <a:r>
              <a:rPr lang="en-US" i="0" dirty="0">
                <a:solidFill>
                  <a:schemeClr val="accent1"/>
                </a:solidFill>
                <a:effectLst/>
                <a:latin typeface="+mn-lt"/>
              </a:rPr>
              <a:t>LAN Definition: </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A LAN (</a:t>
            </a:r>
            <a:r>
              <a:rPr lang="en-US" i="0" dirty="0">
                <a:solidFill>
                  <a:schemeClr val="accent1"/>
                </a:solidFill>
                <a:effectLst/>
                <a:latin typeface="+mn-lt"/>
              </a:rPr>
              <a:t>Local Area Network</a:t>
            </a:r>
            <a:r>
              <a:rPr lang="en-US" i="0" dirty="0">
                <a:solidFill>
                  <a:schemeClr val="tx1"/>
                </a:solidFill>
                <a:effectLst/>
                <a:latin typeface="+mn-lt"/>
              </a:rPr>
              <a:t>) is a local network or interconnected local networks </a:t>
            </a:r>
            <a:endParaRPr lang="en-US" i="0" dirty="0">
              <a:solidFill>
                <a:schemeClr val="accent1"/>
              </a:solidFill>
              <a:effectLst/>
              <a:latin typeface="+mn-lt"/>
            </a:endParaRPr>
          </a:p>
          <a:p>
            <a:pPr>
              <a:spcAft>
                <a:spcPts val="600"/>
              </a:spcAft>
              <a:buClr>
                <a:schemeClr val="tx1"/>
              </a:buClr>
            </a:pPr>
            <a:r>
              <a:rPr lang="en-US" i="0" dirty="0">
                <a:solidFill>
                  <a:schemeClr val="accent1"/>
                </a:solidFill>
                <a:effectLst/>
                <a:latin typeface="+mn-lt"/>
              </a:rPr>
              <a:t>Host Placement in LAN: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Single Network: All hosts on one local network, visible to each other, sharing one broadcast domain.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Multiple Networks: Hosts divided among multiple networks, connected by a distribution layer device.</a:t>
            </a:r>
          </a:p>
          <a:p>
            <a:pPr>
              <a:spcAft>
                <a:spcPts val="600"/>
              </a:spcAft>
              <a:buClr>
                <a:schemeClr val="tx1"/>
              </a:buClr>
            </a:pPr>
            <a:r>
              <a:rPr lang="en-US" i="0" dirty="0">
                <a:solidFill>
                  <a:schemeClr val="accent1"/>
                </a:solidFill>
                <a:effectLst/>
                <a:latin typeface="+mn-lt"/>
              </a:rPr>
              <a:t>Communication within LAN: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Single Network: Hosts use ARP for direct communication within the same broadcast domain.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Multiple Networks: Requires routing for communication between hosts on different networks.</a:t>
            </a:r>
          </a:p>
          <a:p>
            <a:pPr>
              <a:spcAft>
                <a:spcPts val="600"/>
              </a:spcAft>
              <a:buClr>
                <a:schemeClr val="tx1"/>
              </a:buClr>
            </a:pPr>
            <a:r>
              <a:rPr lang="en-US" i="0" dirty="0">
                <a:solidFill>
                  <a:schemeClr val="accent1"/>
                </a:solidFill>
                <a:effectLst/>
                <a:latin typeface="+mn-lt"/>
              </a:rPr>
              <a:t>Impact of Network Structure:</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Additional hosts on remote networks can reduce local traffic demands.</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Using routers for inter-network communication increases network complexity and can introduce latency.</a:t>
            </a:r>
          </a:p>
        </p:txBody>
      </p:sp>
    </p:spTree>
    <p:extLst>
      <p:ext uri="{BB962C8B-B14F-4D97-AF65-F5344CB8AC3E}">
        <p14:creationId xmlns:p14="http://schemas.microsoft.com/office/powerpoint/2010/main" val="42587326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F977C43-39AD-926C-38D5-A582279545B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214BF11-1A4A-B1C2-5258-C8D6CD99AC81}"/>
              </a:ext>
            </a:extLst>
          </p:cNvPr>
          <p:cNvSpPr txBox="1">
            <a:spLocks noGrp="1"/>
          </p:cNvSpPr>
          <p:nvPr>
            <p:ph type="title"/>
          </p:nvPr>
        </p:nvSpPr>
        <p:spPr>
          <a:xfrm>
            <a:off x="720000" y="540000"/>
            <a:ext cx="8241120" cy="572700"/>
          </a:xfrm>
        </p:spPr>
        <p:txBody>
          <a:bodyPr spcFirstLastPara="1" wrap="square" lIns="91425" tIns="91425" rIns="91425" bIns="91425" anchor="t" anchorCtr="0">
            <a:noAutofit/>
          </a:bodyPr>
          <a:lstStyle/>
          <a:p>
            <a:r>
              <a:rPr lang="en-US" altLang="ja-JP" dirty="0">
                <a:solidFill>
                  <a:schemeClr val="tx1"/>
                </a:solidFill>
                <a:hlinkClick r:id="rId3">
                  <a:extLst>
                    <a:ext uri="{A12FA001-AC4F-418D-AE19-62706E023703}">
                      <ahyp:hlinkClr xmlns:ahyp="http://schemas.microsoft.com/office/drawing/2018/hyperlinkcolor" val="tx"/>
                    </a:ext>
                  </a:extLst>
                </a:hlinkClick>
              </a:rPr>
              <a:t>14.4. Routing Between Networks Summary</a:t>
            </a:r>
            <a:endParaRPr lang="en-US" altLang="ja-JP" dirty="0">
              <a:solidFill>
                <a:schemeClr val="tx1"/>
              </a:solidFill>
            </a:endParaRPr>
          </a:p>
        </p:txBody>
      </p:sp>
      <p:sp>
        <p:nvSpPr>
          <p:cNvPr id="4" name="TextBox 3">
            <a:extLst>
              <a:ext uri="{FF2B5EF4-FFF2-40B4-BE49-F238E27FC236}">
                <a16:creationId xmlns:a16="http://schemas.microsoft.com/office/drawing/2014/main" id="{29702A8D-290D-03C9-83DB-D49839FD82B4}"/>
              </a:ext>
            </a:extLst>
          </p:cNvPr>
          <p:cNvSpPr txBox="1"/>
          <p:nvPr/>
        </p:nvSpPr>
        <p:spPr>
          <a:xfrm>
            <a:off x="720000" y="1082400"/>
            <a:ext cx="8322400" cy="2785378"/>
          </a:xfrm>
          <a:prstGeom prst="rect">
            <a:avLst/>
          </a:prstGeom>
          <a:noFill/>
        </p:spPr>
        <p:txBody>
          <a:bodyPr wrap="square" rtlCol="0">
            <a:spAutoFit/>
          </a:bodyPr>
          <a:lstStyle/>
          <a:p>
            <a:pPr>
              <a:spcAft>
                <a:spcPts val="600"/>
              </a:spcAft>
              <a:buClr>
                <a:schemeClr val="tx1"/>
              </a:buClr>
            </a:pPr>
            <a:r>
              <a:rPr lang="en-US" i="0" dirty="0" err="1">
                <a:solidFill>
                  <a:schemeClr val="tx1"/>
                </a:solidFill>
                <a:effectLst/>
                <a:latin typeface="Meiryo UI" panose="020B0604030504040204" pitchFamily="34" charset="-128"/>
                <a:ea typeface="Meiryo UI" panose="020B0604030504040204" pitchFamily="34" charset="-128"/>
              </a:rPr>
              <a:t>LANの作成</a:t>
            </a:r>
            <a:endParaRPr lang="en-US" i="0" dirty="0">
              <a:solidFill>
                <a:schemeClr val="tx1"/>
              </a:solidFill>
              <a:effectLst/>
              <a:latin typeface="Meiryo UI" panose="020B0604030504040204" pitchFamily="34" charset="-128"/>
              <a:ea typeface="Meiryo UI" panose="020B0604030504040204" pitchFamily="34" charset="-128"/>
            </a:endParaRPr>
          </a:p>
          <a:p>
            <a:pPr>
              <a:spcAft>
                <a:spcPts val="600"/>
              </a:spcAft>
              <a:buClr>
                <a:schemeClr val="tx1"/>
              </a:buClr>
            </a:pPr>
            <a:endParaRPr lang="en-US" i="0" dirty="0">
              <a:solidFill>
                <a:schemeClr val="tx1"/>
              </a:solidFill>
              <a:effectLst/>
              <a:latin typeface="Meiryo UI" panose="020B0604030504040204" pitchFamily="34" charset="-128"/>
              <a:ea typeface="Meiryo UI" panose="020B0604030504040204" pitchFamily="34" charset="-128"/>
            </a:endParaRPr>
          </a:p>
          <a:p>
            <a:pPr>
              <a:spcAft>
                <a:spcPts val="600"/>
              </a:spcAft>
              <a:buClr>
                <a:schemeClr val="tx1"/>
              </a:buClr>
            </a:pPr>
            <a:r>
              <a:rPr lang="en-US" i="0" dirty="0">
                <a:solidFill>
                  <a:schemeClr val="accent1"/>
                </a:solidFill>
                <a:effectLst/>
                <a:latin typeface="+mn-lt"/>
              </a:rPr>
              <a:t>LAN </a:t>
            </a:r>
            <a:r>
              <a:rPr lang="en-US" i="0" dirty="0" err="1">
                <a:solidFill>
                  <a:schemeClr val="accent1"/>
                </a:solidFill>
                <a:effectLst/>
                <a:latin typeface="+mn-lt"/>
              </a:rPr>
              <a:t>の定義</a:t>
            </a:r>
            <a:endParaRPr lang="en-US" i="0" dirty="0">
              <a:solidFill>
                <a:schemeClr val="accent1"/>
              </a:solidFill>
              <a:effectLst/>
              <a:latin typeface="+mn-lt"/>
            </a:endParaRP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LAN (</a:t>
            </a:r>
            <a:r>
              <a:rPr lang="en-US" i="0" dirty="0">
                <a:solidFill>
                  <a:schemeClr val="accent1"/>
                </a:solidFill>
                <a:effectLst/>
                <a:latin typeface="+mn-lt"/>
              </a:rPr>
              <a:t>Local Area Network</a:t>
            </a:r>
            <a:r>
              <a:rPr lang="en-US" i="0" dirty="0">
                <a:solidFill>
                  <a:schemeClr val="tx1"/>
                </a:solidFill>
                <a:effectLst/>
                <a:latin typeface="+mn-lt"/>
              </a:rPr>
              <a:t>) </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LAN</a:t>
            </a:r>
            <a:r>
              <a:rPr lang="ja-JP" altLang="en-US">
                <a:solidFill>
                  <a:schemeClr val="tx1"/>
                </a:solidFill>
                <a:latin typeface="Meiryo UI" panose="020B0604030504040204" pitchFamily="34" charset="-128"/>
                <a:ea typeface="Meiryo UI" panose="020B0604030504040204" pitchFamily="34" charset="-128"/>
              </a:rPr>
              <a:t>は、ローカルネットワーク＝同じネットワーク。</a:t>
            </a:r>
          </a:p>
          <a:p>
            <a:pPr lvl="0" algn="l" rtl="0">
              <a:spcBef>
                <a:spcPts val="0"/>
              </a:spcBef>
              <a:spcAft>
                <a:spcPts val="600"/>
              </a:spcAft>
            </a:pPr>
            <a:r>
              <a:rPr lang="ja-JP" altLang="en-US">
                <a:solidFill>
                  <a:schemeClr val="accent1"/>
                </a:solidFill>
                <a:latin typeface="Meiryo UI" panose="020B0604030504040204" pitchFamily="34" charset="-128"/>
                <a:ea typeface="Meiryo UI" panose="020B0604030504040204" pitchFamily="34" charset="-128"/>
              </a:rPr>
              <a:t>ホスト配置の方法</a:t>
            </a:r>
            <a:endParaRPr lang="en-US" altLang="ja-JP" dirty="0">
              <a:solidFill>
                <a:schemeClr val="accent1"/>
              </a:solidFill>
              <a:latin typeface="Meiryo UI" panose="020B0604030504040204" pitchFamily="34" charset="-128"/>
              <a:ea typeface="Meiryo UI" panose="020B0604030504040204" pitchFamily="34" charset="-128"/>
            </a:endParaRPr>
          </a:p>
          <a:p>
            <a:pPr marL="285750" lvl="0" indent="-285750" algn="l" rtl="0">
              <a:spcBef>
                <a:spcPts val="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単一ネットワークにすべてのホストを配置：簡単で、</a:t>
            </a:r>
            <a:r>
              <a:rPr lang="en-US" altLang="ja-JP" dirty="0">
                <a:solidFill>
                  <a:schemeClr val="tx1"/>
                </a:solidFill>
                <a:latin typeface="Meiryo UI" panose="020B0604030504040204" pitchFamily="34" charset="-128"/>
                <a:ea typeface="Meiryo UI" panose="020B0604030504040204" pitchFamily="34" charset="-128"/>
              </a:rPr>
              <a:t>1</a:t>
            </a:r>
            <a:r>
              <a:rPr lang="ja-JP" altLang="en-US">
                <a:solidFill>
                  <a:schemeClr val="tx1"/>
                </a:solidFill>
                <a:latin typeface="Meiryo UI" panose="020B0604030504040204" pitchFamily="34" charset="-128"/>
                <a:ea typeface="Meiryo UI" panose="020B0604030504040204" pitchFamily="34" charset="-128"/>
              </a:rPr>
              <a:t>つのブロードキャストドメインを使用し、</a:t>
            </a:r>
            <a:r>
              <a:rPr lang="en-US" dirty="0">
                <a:solidFill>
                  <a:schemeClr val="tx1"/>
                </a:solidFill>
                <a:latin typeface="Meiryo UI" panose="020B0604030504040204" pitchFamily="34" charset="-128"/>
                <a:ea typeface="Meiryo UI" panose="020B0604030504040204" pitchFamily="34" charset="-128"/>
              </a:rPr>
              <a:t>ARP</a:t>
            </a:r>
            <a:r>
              <a:rPr lang="ja-JP" altLang="en-US">
                <a:solidFill>
                  <a:schemeClr val="tx1"/>
                </a:solidFill>
                <a:latin typeface="Meiryo UI" panose="020B0604030504040204" pitchFamily="34" charset="-128"/>
                <a:ea typeface="Meiryo UI" panose="020B0604030504040204" pitchFamily="34" charset="-128"/>
              </a:rPr>
              <a:t>で互いを見つけやすい。</a:t>
            </a:r>
          </a:p>
          <a:p>
            <a:pPr marL="285750" lvl="0" indent="-285750" algn="l" rtl="0">
              <a:spcBef>
                <a:spcPts val="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複数ネットワークにホストを分割：ネットワークトラフィックを減らすことができるが、ネットワーク間の通信にルーティングが必要で、遅延が発生する可能性がある。</a:t>
            </a:r>
            <a:endParaRPr lang="en-US" i="0" dirty="0">
              <a:solidFill>
                <a:schemeClr val="tx1"/>
              </a:solidFill>
              <a:effectLst/>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38121533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151C2C3-7F80-6D78-30FE-16DD2AE5419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2FB31B6-CFD7-8201-9436-897C2A1CBD3C}"/>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Questions and free discussion</a:t>
            </a:r>
          </a:p>
        </p:txBody>
      </p:sp>
      <p:sp>
        <p:nvSpPr>
          <p:cNvPr id="2" name="TextBox 1">
            <a:extLst>
              <a:ext uri="{FF2B5EF4-FFF2-40B4-BE49-F238E27FC236}">
                <a16:creationId xmlns:a16="http://schemas.microsoft.com/office/drawing/2014/main" id="{8732EECF-5371-2E46-0C09-CD2071697B4E}"/>
              </a:ext>
            </a:extLst>
          </p:cNvPr>
          <p:cNvSpPr txBox="1"/>
          <p:nvPr/>
        </p:nvSpPr>
        <p:spPr>
          <a:xfrm>
            <a:off x="720000" y="1717670"/>
            <a:ext cx="8055413" cy="1708160"/>
          </a:xfrm>
          <a:prstGeom prst="rect">
            <a:avLst/>
          </a:prstGeom>
          <a:noFill/>
        </p:spPr>
        <p:txBody>
          <a:bodyPr wrap="square" rtlCol="0">
            <a:spAutoFit/>
          </a:bodyPr>
          <a:lstStyle/>
          <a:p>
            <a:pPr>
              <a:spcBef>
                <a:spcPts val="600"/>
              </a:spcBef>
              <a:spcAft>
                <a:spcPts val="600"/>
              </a:spcAft>
              <a:buClr>
                <a:schemeClr val="tx1"/>
              </a:buClr>
            </a:pPr>
            <a:r>
              <a:rPr lang="en-US" sz="4000" i="0" dirty="0">
                <a:solidFill>
                  <a:schemeClr val="accent2"/>
                </a:solidFill>
                <a:effectLst/>
                <a:latin typeface="+mn-lt"/>
              </a:rPr>
              <a:t>Do you have any questions or anything you want to discuss?</a:t>
            </a:r>
          </a:p>
          <a:p>
            <a:pPr algn="l"/>
            <a:endParaRPr lang="en-US" sz="2000" i="0" dirty="0">
              <a:solidFill>
                <a:schemeClr val="tx1"/>
              </a:solidFill>
              <a:effectLst/>
              <a:latin typeface="+mn-lt"/>
            </a:endParaRPr>
          </a:p>
        </p:txBody>
      </p:sp>
    </p:spTree>
    <p:extLst>
      <p:ext uri="{BB962C8B-B14F-4D97-AF65-F5344CB8AC3E}">
        <p14:creationId xmlns:p14="http://schemas.microsoft.com/office/powerpoint/2010/main" val="19780556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65DF18F-73D4-6109-FBAB-90A27976440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A992236-307E-2075-37DC-35293226653F}"/>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Check Test 13</a:t>
            </a:r>
          </a:p>
        </p:txBody>
      </p:sp>
      <p:sp>
        <p:nvSpPr>
          <p:cNvPr id="2" name="Google Shape;968;p43">
            <a:extLst>
              <a:ext uri="{FF2B5EF4-FFF2-40B4-BE49-F238E27FC236}">
                <a16:creationId xmlns:a16="http://schemas.microsoft.com/office/drawing/2014/main" id="{9EA2523A-56CD-3A1A-92CA-B873168FDCD3}"/>
              </a:ext>
            </a:extLst>
          </p:cNvPr>
          <p:cNvSpPr txBox="1">
            <a:spLocks/>
          </p:cNvSpPr>
          <p:nvPr/>
        </p:nvSpPr>
        <p:spPr>
          <a:xfrm>
            <a:off x="1062595" y="1340850"/>
            <a:ext cx="7850495" cy="246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fontAlgn="ctr">
              <a:spcAft>
                <a:spcPts val="600"/>
              </a:spcAft>
              <a:buClr>
                <a:schemeClr val="tx1"/>
              </a:buClr>
            </a:pPr>
            <a:r>
              <a:rPr lang="en-US" sz="2800" i="0" dirty="0">
                <a:solidFill>
                  <a:schemeClr val="accent2"/>
                </a:solidFill>
                <a:effectLst/>
                <a:latin typeface="+mn-lt"/>
              </a:rPr>
              <a:t>14.4.3 Routing Between Networks Quiz</a:t>
            </a:r>
          </a:p>
          <a:p>
            <a:pPr algn="l" fontAlgn="ctr">
              <a:spcAft>
                <a:spcPts val="600"/>
              </a:spcAft>
              <a:buClr>
                <a:schemeClr val="tx1"/>
              </a:buClr>
            </a:pPr>
            <a:endParaRPr lang="en-US" sz="2000" dirty="0">
              <a:solidFill>
                <a:schemeClr val="accent2"/>
              </a:solidFill>
              <a:latin typeface="+mn-lt"/>
            </a:endParaRPr>
          </a:p>
          <a:p>
            <a:r>
              <a:rPr lang="en-US" sz="2000" dirty="0">
                <a:solidFill>
                  <a:schemeClr val="tx1"/>
                </a:solidFill>
                <a:latin typeface="+mn-lt"/>
                <a:hlinkClick r:id="rId3"/>
              </a:rPr>
              <a:t>https://forms.gle/tVxjAdxhwWfArCaN7</a:t>
            </a:r>
            <a:endParaRPr lang="en-US" sz="2000" dirty="0">
              <a:solidFill>
                <a:schemeClr val="tx1"/>
              </a:solidFill>
              <a:latin typeface="+mn-lt"/>
            </a:endParaRPr>
          </a:p>
        </p:txBody>
      </p:sp>
      <p:grpSp>
        <p:nvGrpSpPr>
          <p:cNvPr id="3" name="Google Shape;10286;p77">
            <a:extLst>
              <a:ext uri="{FF2B5EF4-FFF2-40B4-BE49-F238E27FC236}">
                <a16:creationId xmlns:a16="http://schemas.microsoft.com/office/drawing/2014/main" id="{C8FEC04D-9647-E62D-9F62-A55AD8F89255}"/>
              </a:ext>
            </a:extLst>
          </p:cNvPr>
          <p:cNvGrpSpPr/>
          <p:nvPr/>
        </p:nvGrpSpPr>
        <p:grpSpPr>
          <a:xfrm>
            <a:off x="144000" y="125134"/>
            <a:ext cx="576000" cy="720000"/>
            <a:chOff x="-39783425" y="2337925"/>
            <a:chExt cx="275700" cy="318350"/>
          </a:xfrm>
          <a:solidFill>
            <a:schemeClr val="accent3"/>
          </a:solidFill>
        </p:grpSpPr>
        <p:sp>
          <p:nvSpPr>
            <p:cNvPr id="4" name="Google Shape;10287;p77">
              <a:extLst>
                <a:ext uri="{FF2B5EF4-FFF2-40B4-BE49-F238E27FC236}">
                  <a16:creationId xmlns:a16="http://schemas.microsoft.com/office/drawing/2014/main" id="{8B599C27-E0C0-211B-08CA-6462A8405A70}"/>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10288;p77">
              <a:extLst>
                <a:ext uri="{FF2B5EF4-FFF2-40B4-BE49-F238E27FC236}">
                  <a16:creationId xmlns:a16="http://schemas.microsoft.com/office/drawing/2014/main" id="{E3FC535C-6DB6-D331-38E1-32EEC3A2E2C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extLst>
      <p:ext uri="{BB962C8B-B14F-4D97-AF65-F5344CB8AC3E}">
        <p14:creationId xmlns:p14="http://schemas.microsoft.com/office/powerpoint/2010/main" val="23986788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7912D47E-37F4-4CB3-7676-05A654C955F2}"/>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9503024E-5707-171D-2F9A-35B893057EFB}"/>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99627619-6FCF-220B-8070-4164B66EE293}"/>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57C6AE00-E68A-1183-600E-C005AA605A95}"/>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0A815FBA-C563-8D1C-5C3B-12C82CC71A8F}"/>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173DA60B-A6D3-AA62-1408-50385B24215F}"/>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104B8149-D126-AD2B-AB2F-3CFF86084194}"/>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514AA4F5-C3F1-1218-220C-0935E8193882}"/>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A86069BC-B4E8-2346-DDE2-AA6E22C79106}"/>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CC59B29B-1D74-0015-AECB-F02EB07E2914}"/>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88C6A31D-A597-B549-BB42-63F495B07000}"/>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4AC310BB-C1C6-B8D6-C25D-3533A37DD63C}"/>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08BD299B-DA8B-0E82-7380-FAF63A29A049}"/>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178C540F-25DB-7976-7994-A566A69224F4}"/>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906E6E67-2C88-88A5-938A-DA392ACB11DD}"/>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4530C349-A831-F9E2-9BBE-7CBE2A801F6E}"/>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6CEF3FD9-7542-51C5-2ADA-EA891F79F155}"/>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F9D42DB1-8E8B-9B4E-56EC-D54D92B61909}"/>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075AB286-345E-8F02-2970-B5C470D5E56B}"/>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987A75BF-0724-289D-F7B6-54A69C50B88F}"/>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ED96771B-F486-1692-41D1-87CDFD2A758E}"/>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78A81851-99AA-F6AB-9B1C-1C2BD0FFED63}"/>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5EF82672-5F78-04CD-3004-3FBC2F0D08CC}"/>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73C4F4FA-FBF6-7098-9605-3244F59010AD}"/>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740937F7-FD84-3A4F-D5CA-CE26658DFE03}"/>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7B06D44F-6EDD-ABE2-7573-A4990B7FA4BD}"/>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7B0A8644-E9C9-C578-B74F-E3511D056F24}"/>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6D08AC7D-FD37-0511-F100-FEED471C8ADB}"/>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030528E9-05BD-2208-789E-994430DD0EFF}"/>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0D5E64F9-83EE-F843-316A-09B3FEC590D3}"/>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E2C533E7-1AAE-BB63-F542-0E9A63EBAE83}"/>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80B537F2-F953-1C70-2262-7076ED48417B}"/>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A7E20072-2D9D-CF5B-3774-C3D30554123A}"/>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65AE32F2-AF49-553F-F87E-9441FF640EC0}"/>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8B9ADDBE-23CD-09B3-6862-2414ECF056CB}"/>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EC1C395C-CC55-0FFD-D708-15081EE6B0BA}"/>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C31DBF40-D6D8-49C6-D459-246E69A78CB4}"/>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81A4F5EF-BACC-5768-9846-C0DF588C0FED}"/>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E8635793-D9B8-1F00-71A9-FFC3A00DD859}"/>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6E0CEC04-281A-06F2-99D5-0B1ED7B388C2}"/>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9D01308D-60BE-1ECF-F7A3-01C71FD39A02}"/>
              </a:ext>
            </a:extLst>
          </p:cNvPr>
          <p:cNvSpPr>
            <a:spLocks noGrp="1"/>
          </p:cNvSpPr>
          <p:nvPr>
            <p:ph type="title"/>
          </p:nvPr>
        </p:nvSpPr>
        <p:spPr>
          <a:xfrm>
            <a:off x="3216900" y="1518175"/>
            <a:ext cx="3144500" cy="1234800"/>
          </a:xfrm>
        </p:spPr>
        <p:txBody>
          <a:bodyPr/>
          <a:lstStyle/>
          <a:p>
            <a:r>
              <a:rPr lang="en-US" dirty="0"/>
              <a:t>Exercise</a:t>
            </a:r>
          </a:p>
        </p:txBody>
      </p:sp>
      <p:sp>
        <p:nvSpPr>
          <p:cNvPr id="7" name="Footer Placeholder 6">
            <a:extLst>
              <a:ext uri="{FF2B5EF4-FFF2-40B4-BE49-F238E27FC236}">
                <a16:creationId xmlns:a16="http://schemas.microsoft.com/office/drawing/2014/main" id="{B9820AB2-5CA5-AFFE-BE64-B05AC8F938E0}"/>
              </a:ext>
            </a:extLst>
          </p:cNvPr>
          <p:cNvSpPr>
            <a:spLocks noGrp="1"/>
          </p:cNvSpPr>
          <p:nvPr>
            <p:ph type="ftr" sz="quarter" idx="3"/>
          </p:nvPr>
        </p:nvSpPr>
        <p:spPr/>
        <p:txBody>
          <a:bodyPr/>
          <a:lstStyle/>
          <a:p>
            <a:fld id="{74CA7B8E-1176-F049-9404-EDFA9EF56F23}" type="slidenum">
              <a:rPr lang="en-US" smtClean="0"/>
              <a:t>45</a:t>
            </a:fld>
            <a:endParaRPr lang="en-US" dirty="0"/>
          </a:p>
        </p:txBody>
      </p:sp>
    </p:spTree>
    <p:extLst>
      <p:ext uri="{BB962C8B-B14F-4D97-AF65-F5344CB8AC3E}">
        <p14:creationId xmlns:p14="http://schemas.microsoft.com/office/powerpoint/2010/main" val="11762567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3DA5D99-84B7-76FF-207C-082B381284B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780B516-E85A-FB8F-BA9F-68E26622F7C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8D8A6C9B-1539-6A4D-0DBA-75116986B75D}"/>
              </a:ext>
            </a:extLst>
          </p:cNvPr>
          <p:cNvSpPr txBox="1"/>
          <p:nvPr/>
        </p:nvSpPr>
        <p:spPr>
          <a:xfrm>
            <a:off x="71955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14.3.3 Packet Tracer - Observe Traffic Flow in a Routed Network</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51A6F0A0-78FE-6854-4A9E-02CC1CF928C8}"/>
              </a:ext>
            </a:extLst>
          </p:cNvPr>
          <p:cNvSpPr txBox="1"/>
          <p:nvPr/>
        </p:nvSpPr>
        <p:spPr>
          <a:xfrm>
            <a:off x="719554" y="1646643"/>
            <a:ext cx="8212104" cy="954107"/>
          </a:xfrm>
          <a:prstGeom prst="rect">
            <a:avLst/>
          </a:prstGeom>
          <a:noFill/>
        </p:spPr>
        <p:txBody>
          <a:bodyPr wrap="square" rtlCol="0">
            <a:spAutoFit/>
          </a:bodyPr>
          <a:lstStyle/>
          <a:p>
            <a:pPr algn="l"/>
            <a:r>
              <a:rPr lang="en-US" i="0" dirty="0">
                <a:solidFill>
                  <a:schemeClr val="accent1"/>
                </a:solidFill>
                <a:effectLst/>
                <a:latin typeface="+mn-lt"/>
              </a:rPr>
              <a:t>Objectives</a:t>
            </a:r>
          </a:p>
          <a:p>
            <a:pPr marL="285750" lvl="2" indent="-285750">
              <a:buClr>
                <a:schemeClr val="tx1"/>
              </a:buClr>
              <a:buFont typeface="Arial" panose="020B0604020202020204" pitchFamily="34" charset="0"/>
              <a:buChar char="•"/>
            </a:pPr>
            <a:r>
              <a:rPr lang="en-US" i="0" dirty="0">
                <a:solidFill>
                  <a:schemeClr val="tx1"/>
                </a:solidFill>
                <a:effectLst/>
                <a:latin typeface="+mn-lt"/>
              </a:rPr>
              <a:t>Part 1: Observe Traffic Flow in an Unrouted LAN</a:t>
            </a:r>
          </a:p>
          <a:p>
            <a:pPr marL="285750" lvl="2" indent="-285750">
              <a:buClr>
                <a:schemeClr val="tx1"/>
              </a:buClr>
              <a:buFont typeface="Arial" panose="020B0604020202020204" pitchFamily="34" charset="0"/>
              <a:buChar char="•"/>
            </a:pPr>
            <a:r>
              <a:rPr lang="en-US" i="0" dirty="0">
                <a:solidFill>
                  <a:schemeClr val="tx1"/>
                </a:solidFill>
                <a:effectLst/>
                <a:latin typeface="+mn-lt"/>
              </a:rPr>
              <a:t>Part 2: Reconfigure the Network to Route Between LANs</a:t>
            </a:r>
          </a:p>
          <a:p>
            <a:pPr marL="285750" lvl="2" indent="-285750">
              <a:buClr>
                <a:schemeClr val="tx1"/>
              </a:buClr>
              <a:buFont typeface="Arial" panose="020B0604020202020204" pitchFamily="34" charset="0"/>
              <a:buChar char="•"/>
            </a:pPr>
            <a:r>
              <a:rPr lang="en-US" i="0" dirty="0">
                <a:solidFill>
                  <a:schemeClr val="tx1"/>
                </a:solidFill>
                <a:effectLst/>
                <a:latin typeface="+mn-lt"/>
              </a:rPr>
              <a:t>Part 3: Observe Traffic Flow in the Routed Network</a:t>
            </a:r>
          </a:p>
        </p:txBody>
      </p:sp>
      <p:sp>
        <p:nvSpPr>
          <p:cNvPr id="3" name="Google Shape;10055;p76">
            <a:extLst>
              <a:ext uri="{FF2B5EF4-FFF2-40B4-BE49-F238E27FC236}">
                <a16:creationId xmlns:a16="http://schemas.microsoft.com/office/drawing/2014/main" id="{8474DEF9-48B7-AD2C-E2F1-282F509AE9B9}"/>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TextBox 4">
            <a:extLst>
              <a:ext uri="{FF2B5EF4-FFF2-40B4-BE49-F238E27FC236}">
                <a16:creationId xmlns:a16="http://schemas.microsoft.com/office/drawing/2014/main" id="{DED2FD8B-68C4-6B54-D23E-E66CC4719D02}"/>
              </a:ext>
            </a:extLst>
          </p:cNvPr>
          <p:cNvSpPr txBox="1"/>
          <p:nvPr/>
        </p:nvSpPr>
        <p:spPr>
          <a:xfrm>
            <a:off x="719554" y="2934500"/>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14.3.4 Packet Tracer - Create a LAN</a:t>
            </a:r>
            <a:endParaRPr lang="en-US" altLang="ja-JP" sz="2000" dirty="0">
              <a:solidFill>
                <a:schemeClr val="accent4"/>
              </a:solidFill>
              <a:latin typeface="+mn-lt"/>
              <a:ea typeface="MS PGothic" panose="020B0600070205080204" pitchFamily="34" charset="-128"/>
            </a:endParaRPr>
          </a:p>
        </p:txBody>
      </p:sp>
      <p:sp>
        <p:nvSpPr>
          <p:cNvPr id="6" name="TextBox 5">
            <a:extLst>
              <a:ext uri="{FF2B5EF4-FFF2-40B4-BE49-F238E27FC236}">
                <a16:creationId xmlns:a16="http://schemas.microsoft.com/office/drawing/2014/main" id="{81EA71A2-A5A2-B237-1716-6F9E7292982C}"/>
              </a:ext>
            </a:extLst>
          </p:cNvPr>
          <p:cNvSpPr txBox="1"/>
          <p:nvPr/>
        </p:nvSpPr>
        <p:spPr>
          <a:xfrm>
            <a:off x="719554" y="3334610"/>
            <a:ext cx="8212104" cy="1169551"/>
          </a:xfrm>
          <a:prstGeom prst="rect">
            <a:avLst/>
          </a:prstGeom>
          <a:noFill/>
        </p:spPr>
        <p:txBody>
          <a:bodyPr wrap="square" rtlCol="0">
            <a:spAutoFit/>
          </a:bodyPr>
          <a:lstStyle/>
          <a:p>
            <a:pPr algn="l"/>
            <a:r>
              <a:rPr lang="en-US" i="0" dirty="0">
                <a:solidFill>
                  <a:schemeClr val="accent1"/>
                </a:solidFill>
                <a:effectLst/>
                <a:latin typeface="+mn-lt"/>
              </a:rPr>
              <a:t>Objectives</a:t>
            </a:r>
          </a:p>
          <a:p>
            <a:pPr marL="285750" lvl="2" indent="-285750">
              <a:buClr>
                <a:schemeClr val="tx1"/>
              </a:buClr>
              <a:buFont typeface="Arial" panose="020B0604020202020204" pitchFamily="34" charset="0"/>
              <a:buChar char="•"/>
            </a:pPr>
            <a:r>
              <a:rPr lang="en-US" i="0" dirty="0">
                <a:solidFill>
                  <a:schemeClr val="tx1"/>
                </a:solidFill>
                <a:effectLst/>
                <a:latin typeface="+mn-lt"/>
              </a:rPr>
              <a:t>Connect Network Devices and Hosts</a:t>
            </a:r>
          </a:p>
          <a:p>
            <a:pPr marL="285750" lvl="2" indent="-285750">
              <a:buClr>
                <a:schemeClr val="tx1"/>
              </a:buClr>
              <a:buFont typeface="Arial" panose="020B0604020202020204" pitchFamily="34" charset="0"/>
              <a:buChar char="•"/>
            </a:pPr>
            <a:r>
              <a:rPr lang="en-US" i="0" dirty="0">
                <a:solidFill>
                  <a:schemeClr val="tx1"/>
                </a:solidFill>
                <a:effectLst/>
                <a:latin typeface="+mn-lt"/>
              </a:rPr>
              <a:t>Configure Devices with IPv4 Addressing</a:t>
            </a:r>
          </a:p>
          <a:p>
            <a:pPr marL="285750" lvl="2" indent="-285750">
              <a:buClr>
                <a:schemeClr val="tx1"/>
              </a:buClr>
              <a:buFont typeface="Arial" panose="020B0604020202020204" pitchFamily="34" charset="0"/>
              <a:buChar char="•"/>
            </a:pPr>
            <a:r>
              <a:rPr lang="en-US" i="0" dirty="0">
                <a:solidFill>
                  <a:schemeClr val="tx1"/>
                </a:solidFill>
                <a:effectLst/>
                <a:latin typeface="+mn-lt"/>
              </a:rPr>
              <a:t>Verify the End Device Configuration and Connectivity</a:t>
            </a:r>
          </a:p>
          <a:p>
            <a:pPr marL="285750" lvl="2" indent="-285750">
              <a:buClr>
                <a:schemeClr val="tx1"/>
              </a:buClr>
              <a:buFont typeface="Arial" panose="020B0604020202020204" pitchFamily="34" charset="0"/>
              <a:buChar char="•"/>
            </a:pPr>
            <a:r>
              <a:rPr lang="en-US" i="0" dirty="0">
                <a:solidFill>
                  <a:schemeClr val="tx1"/>
                </a:solidFill>
                <a:effectLst/>
                <a:latin typeface="+mn-lt"/>
              </a:rPr>
              <a:t>Use Networking Commands to View Host Information</a:t>
            </a:r>
          </a:p>
        </p:txBody>
      </p:sp>
      <p:sp>
        <p:nvSpPr>
          <p:cNvPr id="11" name="Footer Placeholder 10">
            <a:extLst>
              <a:ext uri="{FF2B5EF4-FFF2-40B4-BE49-F238E27FC236}">
                <a16:creationId xmlns:a16="http://schemas.microsoft.com/office/drawing/2014/main" id="{C169A0B1-46EE-000E-B9CF-D789D49CABDF}"/>
              </a:ext>
            </a:extLst>
          </p:cNvPr>
          <p:cNvSpPr>
            <a:spLocks noGrp="1"/>
          </p:cNvSpPr>
          <p:nvPr>
            <p:ph type="ftr" sz="quarter" idx="3"/>
          </p:nvPr>
        </p:nvSpPr>
        <p:spPr/>
        <p:txBody>
          <a:bodyPr/>
          <a:lstStyle/>
          <a:p>
            <a:fld id="{3ACC5B45-0863-EA49-9D20-88E1AB08D54A}" type="slidenum">
              <a:rPr lang="en-US" smtClean="0"/>
              <a:t>46</a:t>
            </a:fld>
            <a:endParaRPr lang="en-US" dirty="0"/>
          </a:p>
        </p:txBody>
      </p:sp>
    </p:spTree>
    <p:extLst>
      <p:ext uri="{BB962C8B-B14F-4D97-AF65-F5344CB8AC3E}">
        <p14:creationId xmlns:p14="http://schemas.microsoft.com/office/powerpoint/2010/main" val="25319164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F91D209-CC8E-AB63-6B78-AF9DDC3B3CD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A3FD48E-5728-332B-2D06-81EB64FC266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30A2EA46-BFEA-DAA3-5C42-A717CB78DBAF}"/>
              </a:ext>
            </a:extLst>
          </p:cNvPr>
          <p:cNvSpPr txBox="1"/>
          <p:nvPr/>
        </p:nvSpPr>
        <p:spPr>
          <a:xfrm>
            <a:off x="719554" y="1246533"/>
            <a:ext cx="7702550" cy="369332"/>
          </a:xfrm>
          <a:prstGeom prst="rect">
            <a:avLst/>
          </a:prstGeom>
          <a:noFill/>
        </p:spPr>
        <p:txBody>
          <a:bodyPr wrap="square" rtlCol="0">
            <a:spAutoFit/>
          </a:bodyPr>
          <a:lstStyle/>
          <a:p>
            <a:pPr algn="l" fontAlgn="ctr">
              <a:spcAft>
                <a:spcPts val="600"/>
              </a:spcAft>
              <a:buClr>
                <a:schemeClr val="tx1"/>
              </a:buClr>
            </a:pPr>
            <a:r>
              <a:rPr lang="en-US" altLang="ja-JP" sz="1800" dirty="0">
                <a:solidFill>
                  <a:schemeClr val="accent4"/>
                </a:solidFill>
                <a:latin typeface="+mn-lt"/>
                <a:ea typeface="MS PGothic" panose="020B0600070205080204" pitchFamily="34" charset="-128"/>
                <a:hlinkClick r:id="rId4"/>
              </a:rPr>
              <a:t>Exercise1: Packet Tracer - Observe Traffic Flow in a Routed Network</a:t>
            </a:r>
            <a:endParaRPr lang="en-US" altLang="ja-JP" sz="18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84C12113-AD43-C7A3-2200-2AA7CCCAF522}"/>
              </a:ext>
            </a:extLst>
          </p:cNvPr>
          <p:cNvSpPr txBox="1"/>
          <p:nvPr/>
        </p:nvSpPr>
        <p:spPr>
          <a:xfrm>
            <a:off x="719554" y="1646643"/>
            <a:ext cx="8212104" cy="1169551"/>
          </a:xfrm>
          <a:prstGeom prst="rect">
            <a:avLst/>
          </a:prstGeom>
          <a:noFill/>
        </p:spPr>
        <p:txBody>
          <a:bodyPr wrap="square" rtlCol="0">
            <a:spAutoFit/>
          </a:bodyPr>
          <a:lstStyle/>
          <a:p>
            <a:pPr algn="l"/>
            <a:r>
              <a:rPr lang="en-US" b="1" i="0" dirty="0">
                <a:solidFill>
                  <a:schemeClr val="tx1"/>
                </a:solidFill>
                <a:effectLst/>
                <a:latin typeface="+mn-lt"/>
              </a:rPr>
              <a:t>File:</a:t>
            </a:r>
            <a:r>
              <a:rPr lang="en-US" b="1" dirty="0">
                <a:solidFill>
                  <a:schemeClr val="tx1"/>
                </a:solidFill>
                <a:latin typeface="+mn-lt"/>
              </a:rPr>
              <a:t> </a:t>
            </a:r>
            <a:r>
              <a:rPr lang="en-US" i="0" dirty="0">
                <a:solidFill>
                  <a:schemeClr val="tx1"/>
                </a:solidFill>
                <a:effectLst/>
                <a:latin typeface="+mn-lt"/>
              </a:rPr>
              <a:t>14.3.3-packet-tracer-observe-traffic-flow-in-a-routed-network.pka</a:t>
            </a:r>
            <a:br>
              <a:rPr lang="en-US" i="0" dirty="0">
                <a:solidFill>
                  <a:schemeClr val="tx1"/>
                </a:solidFill>
                <a:effectLst/>
                <a:latin typeface="+mn-lt"/>
              </a:rPr>
            </a:br>
            <a:r>
              <a:rPr lang="en-US" b="1" i="0" dirty="0" err="1">
                <a:solidFill>
                  <a:schemeClr val="tx1"/>
                </a:solidFill>
                <a:effectLst/>
                <a:latin typeface="+mn-lt"/>
              </a:rPr>
              <a:t>目的</a:t>
            </a:r>
            <a:r>
              <a:rPr lang="en-US" b="1" i="0" dirty="0">
                <a:solidFill>
                  <a:schemeClr val="tx1"/>
                </a:solidFill>
                <a:effectLst/>
                <a:latin typeface="+mn-lt"/>
              </a:rPr>
              <a:t>:</a:t>
            </a:r>
          </a:p>
          <a:p>
            <a:pPr marL="702000" lvl="2" indent="-342900">
              <a:buClr>
                <a:schemeClr val="tx1"/>
              </a:buClr>
              <a:buFont typeface="+mj-lt"/>
              <a:buAutoNum type="arabicPeriod"/>
            </a:pPr>
            <a:r>
              <a:rPr lang="ja-JP" altLang="en-US" i="0">
                <a:solidFill>
                  <a:schemeClr val="tx1"/>
                </a:solidFill>
                <a:effectLst/>
                <a:latin typeface="+mn-lt"/>
              </a:rPr>
              <a:t>ルーティングされていない</a:t>
            </a:r>
            <a:r>
              <a:rPr lang="en-US" i="0" dirty="0">
                <a:solidFill>
                  <a:schemeClr val="tx1"/>
                </a:solidFill>
                <a:effectLst/>
                <a:latin typeface="+mn-lt"/>
              </a:rPr>
              <a:t>LAN</a:t>
            </a:r>
            <a:r>
              <a:rPr lang="ja-JP" altLang="en-US" i="0">
                <a:solidFill>
                  <a:schemeClr val="tx1"/>
                </a:solidFill>
                <a:effectLst/>
                <a:latin typeface="+mn-lt"/>
              </a:rPr>
              <a:t>でのトラフィックフローを観察する</a:t>
            </a:r>
          </a:p>
          <a:p>
            <a:pPr marL="702000" lvl="2" indent="-342900">
              <a:buClr>
                <a:schemeClr val="tx1"/>
              </a:buClr>
              <a:buFont typeface="+mj-lt"/>
              <a:buAutoNum type="arabicPeriod"/>
            </a:pPr>
            <a:r>
              <a:rPr lang="ja-JP" altLang="en-US" i="0">
                <a:solidFill>
                  <a:schemeClr val="tx1"/>
                </a:solidFill>
                <a:effectLst/>
                <a:latin typeface="+mn-lt"/>
              </a:rPr>
              <a:t>ネットワークを再構成して</a:t>
            </a:r>
            <a:r>
              <a:rPr lang="en-US" i="0" dirty="0">
                <a:solidFill>
                  <a:schemeClr val="tx1"/>
                </a:solidFill>
                <a:effectLst/>
                <a:latin typeface="+mn-lt"/>
              </a:rPr>
              <a:t>LAN</a:t>
            </a:r>
            <a:r>
              <a:rPr lang="ja-JP" altLang="en-US" i="0">
                <a:solidFill>
                  <a:schemeClr val="tx1"/>
                </a:solidFill>
                <a:effectLst/>
                <a:latin typeface="+mn-lt"/>
              </a:rPr>
              <a:t>間のルーティングを行う</a:t>
            </a:r>
          </a:p>
          <a:p>
            <a:pPr marL="702000" lvl="2" indent="-342900">
              <a:buClr>
                <a:schemeClr val="tx1"/>
              </a:buClr>
              <a:buFont typeface="+mj-lt"/>
              <a:buAutoNum type="arabicPeriod"/>
            </a:pPr>
            <a:r>
              <a:rPr lang="ja-JP" altLang="en-US" i="0">
                <a:solidFill>
                  <a:schemeClr val="tx1"/>
                </a:solidFill>
                <a:effectLst/>
                <a:latin typeface="+mn-lt"/>
              </a:rPr>
              <a:t>ルーティングされたネットワークでのトラフィックフローを観察する</a:t>
            </a:r>
            <a:endParaRPr lang="en-US" altLang="ja-JP" i="0" dirty="0">
              <a:solidFill>
                <a:schemeClr val="tx1"/>
              </a:solidFill>
              <a:effectLst/>
              <a:latin typeface="+mn-lt"/>
            </a:endParaRPr>
          </a:p>
        </p:txBody>
      </p:sp>
      <p:sp>
        <p:nvSpPr>
          <p:cNvPr id="3" name="Google Shape;10055;p76">
            <a:extLst>
              <a:ext uri="{FF2B5EF4-FFF2-40B4-BE49-F238E27FC236}">
                <a16:creationId xmlns:a16="http://schemas.microsoft.com/office/drawing/2014/main" id="{D97D9EF8-3C37-25B8-0DEF-9C3EA5A66DA1}"/>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 name="TextBox 6">
            <a:extLst>
              <a:ext uri="{FF2B5EF4-FFF2-40B4-BE49-F238E27FC236}">
                <a16:creationId xmlns:a16="http://schemas.microsoft.com/office/drawing/2014/main" id="{6B41023F-17ED-AE9C-AB46-D5F6648794B9}"/>
              </a:ext>
            </a:extLst>
          </p:cNvPr>
          <p:cNvSpPr txBox="1"/>
          <p:nvPr/>
        </p:nvSpPr>
        <p:spPr>
          <a:xfrm>
            <a:off x="719554" y="2909973"/>
            <a:ext cx="8212104" cy="1877437"/>
          </a:xfrm>
          <a:prstGeom prst="rect">
            <a:avLst/>
          </a:prstGeom>
          <a:noFill/>
        </p:spPr>
        <p:txBody>
          <a:bodyPr wrap="square" rtlCol="0">
            <a:spAutoFit/>
          </a:bodyPr>
          <a:lstStyle/>
          <a:p>
            <a:r>
              <a:rPr lang="en-US" altLang="ja-JP" sz="1800" dirty="0">
                <a:solidFill>
                  <a:schemeClr val="tx1"/>
                </a:solidFill>
                <a:latin typeface="+mn-lt"/>
                <a:ea typeface="MS PGothic" panose="020B0600070205080204" pitchFamily="34" charset="-128"/>
                <a:hlinkClick r:id="rId5"/>
              </a:rPr>
              <a:t>Exercise2: Packet Tracer - Create a LAN</a:t>
            </a:r>
            <a:endParaRPr lang="en-US" altLang="ja-JP" sz="1800" dirty="0">
              <a:solidFill>
                <a:schemeClr val="tx1"/>
              </a:solidFill>
              <a:latin typeface="+mn-lt"/>
              <a:ea typeface="MS PGothic" panose="020B0600070205080204" pitchFamily="34" charset="-128"/>
            </a:endParaRPr>
          </a:p>
          <a:p>
            <a:pPr algn="l"/>
            <a:endParaRPr lang="en-US" dirty="0">
              <a:solidFill>
                <a:schemeClr val="accent1"/>
              </a:solidFill>
              <a:latin typeface="+mn-lt"/>
            </a:endParaRPr>
          </a:p>
          <a:p>
            <a:pPr algn="l"/>
            <a:r>
              <a:rPr lang="en-US" b="1" dirty="0">
                <a:solidFill>
                  <a:schemeClr val="tx1"/>
                </a:solidFill>
                <a:latin typeface="+mn-lt"/>
              </a:rPr>
              <a:t>File: </a:t>
            </a:r>
            <a:r>
              <a:rPr lang="en-US" dirty="0">
                <a:solidFill>
                  <a:schemeClr val="tx1"/>
                </a:solidFill>
                <a:latin typeface="+mn-lt"/>
              </a:rPr>
              <a:t>14.3.4-packet-tracer-create-lan.pka</a:t>
            </a:r>
            <a:br>
              <a:rPr lang="en-US" dirty="0">
                <a:solidFill>
                  <a:schemeClr val="accent1"/>
                </a:solidFill>
                <a:latin typeface="+mn-lt"/>
              </a:rPr>
            </a:br>
            <a:r>
              <a:rPr lang="en-US" dirty="0" err="1">
                <a:solidFill>
                  <a:schemeClr val="tx1"/>
                </a:solidFill>
                <a:latin typeface="+mn-lt"/>
              </a:rPr>
              <a:t>目的</a:t>
            </a:r>
            <a:r>
              <a:rPr lang="en-US" dirty="0">
                <a:solidFill>
                  <a:schemeClr val="tx1"/>
                </a:solidFill>
                <a:latin typeface="+mn-lt"/>
              </a:rPr>
              <a:t>:</a:t>
            </a:r>
            <a:endParaRPr lang="en-US" i="0" dirty="0">
              <a:solidFill>
                <a:schemeClr val="tx1"/>
              </a:solidFill>
              <a:effectLst/>
              <a:latin typeface="+mn-lt"/>
            </a:endParaRPr>
          </a:p>
          <a:p>
            <a:pPr marL="702000" lvl="2" indent="-342900">
              <a:buClr>
                <a:schemeClr val="tx1"/>
              </a:buClr>
              <a:buFont typeface="+mj-lt"/>
              <a:buAutoNum type="arabicPeriod"/>
            </a:pPr>
            <a:r>
              <a:rPr lang="ja-JP" altLang="en-US" i="0">
                <a:solidFill>
                  <a:schemeClr val="tx1"/>
                </a:solidFill>
                <a:effectLst/>
                <a:latin typeface="+mn-lt"/>
              </a:rPr>
              <a:t>ネットワークデバイスとホストを接続する</a:t>
            </a:r>
          </a:p>
          <a:p>
            <a:pPr marL="702000" lvl="2" indent="-342900">
              <a:buClr>
                <a:schemeClr val="tx1"/>
              </a:buClr>
              <a:buFont typeface="+mj-lt"/>
              <a:buAutoNum type="arabicPeriod"/>
            </a:pPr>
            <a:r>
              <a:rPr lang="ja-JP" altLang="en-US" i="0">
                <a:solidFill>
                  <a:schemeClr val="tx1"/>
                </a:solidFill>
                <a:effectLst/>
                <a:latin typeface="+mn-lt"/>
              </a:rPr>
              <a:t>デバイスに</a:t>
            </a:r>
            <a:r>
              <a:rPr lang="en-US" i="0" dirty="0">
                <a:solidFill>
                  <a:schemeClr val="tx1"/>
                </a:solidFill>
                <a:effectLst/>
                <a:latin typeface="+mn-lt"/>
              </a:rPr>
              <a:t>IPv4</a:t>
            </a:r>
            <a:r>
              <a:rPr lang="ja-JP" altLang="en-US" i="0">
                <a:solidFill>
                  <a:schemeClr val="tx1"/>
                </a:solidFill>
                <a:effectLst/>
                <a:latin typeface="+mn-lt"/>
              </a:rPr>
              <a:t>アドレス設定を構成する</a:t>
            </a:r>
          </a:p>
          <a:p>
            <a:pPr marL="702000" lvl="2" indent="-342900">
              <a:buClr>
                <a:schemeClr val="tx1"/>
              </a:buClr>
              <a:buFont typeface="+mj-lt"/>
              <a:buAutoNum type="arabicPeriod"/>
            </a:pPr>
            <a:r>
              <a:rPr lang="ja-JP" altLang="en-US" i="0">
                <a:solidFill>
                  <a:schemeClr val="tx1"/>
                </a:solidFill>
                <a:effectLst/>
                <a:latin typeface="+mn-lt"/>
              </a:rPr>
              <a:t>エンドデバイスの設定と接続性を確認する</a:t>
            </a:r>
          </a:p>
          <a:p>
            <a:pPr marL="702000" lvl="2" indent="-342900">
              <a:buClr>
                <a:schemeClr val="tx1"/>
              </a:buClr>
              <a:buFont typeface="+mj-lt"/>
              <a:buAutoNum type="arabicPeriod"/>
            </a:pPr>
            <a:r>
              <a:rPr lang="ja-JP" altLang="en-US" i="0">
                <a:solidFill>
                  <a:schemeClr val="tx1"/>
                </a:solidFill>
                <a:effectLst/>
                <a:latin typeface="+mn-lt"/>
              </a:rPr>
              <a:t>ネットワー</a:t>
            </a:r>
            <a:r>
              <a:rPr lang="ja-JP" altLang="en-US">
                <a:solidFill>
                  <a:schemeClr val="tx1"/>
                </a:solidFill>
                <a:latin typeface="+mn-lt"/>
              </a:rPr>
              <a:t>ク</a:t>
            </a:r>
            <a:r>
              <a:rPr lang="ja-JP" altLang="en-US" i="0">
                <a:solidFill>
                  <a:schemeClr val="tx1"/>
                </a:solidFill>
                <a:effectLst/>
                <a:latin typeface="+mn-lt"/>
              </a:rPr>
              <a:t>コマンドを使用してホスト情報を表示する</a:t>
            </a:r>
            <a:endParaRPr lang="en-US" i="0" dirty="0">
              <a:solidFill>
                <a:schemeClr val="tx1"/>
              </a:solidFill>
              <a:effectLst/>
              <a:latin typeface="+mn-lt"/>
            </a:endParaRPr>
          </a:p>
        </p:txBody>
      </p:sp>
    </p:spTree>
    <p:extLst>
      <p:ext uri="{BB962C8B-B14F-4D97-AF65-F5344CB8AC3E}">
        <p14:creationId xmlns:p14="http://schemas.microsoft.com/office/powerpoint/2010/main" val="53732318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5CBFA-2506-A1BE-E45E-4E59A3BFFADA}"/>
              </a:ext>
            </a:extLst>
          </p:cNvPr>
          <p:cNvSpPr>
            <a:spLocks noGrp="1"/>
          </p:cNvSpPr>
          <p:nvPr>
            <p:ph type="title"/>
          </p:nvPr>
        </p:nvSpPr>
        <p:spPr>
          <a:xfrm>
            <a:off x="720000" y="540000"/>
            <a:ext cx="7704000" cy="572700"/>
          </a:xfrm>
        </p:spPr>
        <p:txBody>
          <a:bodyPr/>
          <a:lstStyle/>
          <a:p>
            <a:r>
              <a:rPr lang="en-US" dirty="0"/>
              <a:t>Reference</a:t>
            </a:r>
          </a:p>
        </p:txBody>
      </p:sp>
      <p:sp>
        <p:nvSpPr>
          <p:cNvPr id="4" name="TextBox 3">
            <a:extLst>
              <a:ext uri="{FF2B5EF4-FFF2-40B4-BE49-F238E27FC236}">
                <a16:creationId xmlns:a16="http://schemas.microsoft.com/office/drawing/2014/main" id="{93C84A80-3E86-B5D3-F80A-2DB5F1F14050}"/>
              </a:ext>
            </a:extLst>
          </p:cNvPr>
          <p:cNvSpPr txBox="1"/>
          <p:nvPr/>
        </p:nvSpPr>
        <p:spPr>
          <a:xfrm>
            <a:off x="719999" y="1459467"/>
            <a:ext cx="7703275" cy="2031325"/>
          </a:xfrm>
          <a:prstGeom prst="rect">
            <a:avLst/>
          </a:prstGeom>
          <a:noFill/>
        </p:spPr>
        <p:txBody>
          <a:bodyPr wrap="square">
            <a:spAutoFit/>
          </a:bodyPr>
          <a:lstStyle/>
          <a:p>
            <a:pPr marL="285750" indent="-285750">
              <a:buClr>
                <a:schemeClr val="tx1"/>
              </a:buClr>
              <a:buFont typeface="Arial" panose="020B0604020202020204" pitchFamily="34" charset="0"/>
              <a:buChar char="•"/>
            </a:pPr>
            <a:r>
              <a:rPr lang="en-US" dirty="0">
                <a:solidFill>
                  <a:schemeClr val="tx1"/>
                </a:solidFill>
                <a:latin typeface="+mn-lt"/>
              </a:rPr>
              <a:t>CISCO Network Academy</a:t>
            </a:r>
            <a:r>
              <a:rPr lang="ja-JP" altLang="en-US">
                <a:solidFill>
                  <a:schemeClr val="tx1"/>
                </a:solidFill>
                <a:latin typeface="+mn-lt"/>
              </a:rPr>
              <a:t>　</a:t>
            </a:r>
            <a:endParaRPr lang="en-US" altLang="ja-JP" dirty="0">
              <a:solidFill>
                <a:schemeClr val="tx1"/>
              </a:solidFill>
              <a:latin typeface="+mn-lt"/>
            </a:endParaRPr>
          </a:p>
          <a:p>
            <a:pPr marL="187325" indent="-44450"/>
            <a:r>
              <a:rPr lang="en-US" b="0" i="0" dirty="0">
                <a:solidFill>
                  <a:schemeClr val="tx1"/>
                </a:solidFill>
                <a:effectLst/>
                <a:latin typeface="+mn-lt"/>
              </a:rPr>
              <a:t>Networking Basics - </a:t>
            </a:r>
            <a:r>
              <a:rPr lang="en-US" sz="1400" i="0" dirty="0">
                <a:solidFill>
                  <a:schemeClr val="tx1"/>
                </a:solidFill>
                <a:effectLst/>
                <a:latin typeface="+mn-lt"/>
                <a:hlinkClick r:id="rId3"/>
              </a:rPr>
              <a:t>Module 14: Routing Between Networks</a:t>
            </a:r>
            <a:endParaRPr lang="en-US" altLang="ja-JP" sz="1400" dirty="0">
              <a:solidFill>
                <a:schemeClr val="tx1"/>
              </a:solidFill>
              <a:latin typeface="+mn-lt"/>
            </a:endParaRPr>
          </a:p>
          <a:p>
            <a:pPr marL="187325" indent="-44450"/>
            <a:endParaRPr lang="en-US" dirty="0">
              <a:solidFill>
                <a:schemeClr val="tx1"/>
              </a:solidFill>
              <a:latin typeface="+mn-lt"/>
            </a:endParaRPr>
          </a:p>
          <a:p>
            <a:pPr marL="187325" indent="-44450"/>
            <a:r>
              <a:rPr lang="en-US" dirty="0">
                <a:solidFill>
                  <a:schemeClr val="tx1"/>
                </a:solidFill>
                <a:latin typeface="+mn-lt"/>
                <a:hlinkClick r:id="rId3"/>
              </a:rPr>
              <a:t>https://skillsforall.com/launch?id=f393c38f-b410-4d2b-8275-70e144273519&amp;tab=curriculum&amp;view</a:t>
            </a:r>
            <a:r>
              <a:rPr lang="en-US">
                <a:solidFill>
                  <a:schemeClr val="tx1"/>
                </a:solidFill>
                <a:latin typeface="+mn-lt"/>
                <a:hlinkClick r:id="rId3"/>
              </a:rPr>
              <a:t>=ba6e3e4f-1a54-5967-adfb-98331110c9e8</a:t>
            </a:r>
            <a:endParaRPr lang="en-US">
              <a:solidFill>
                <a:schemeClr val="tx1"/>
              </a:solidFill>
              <a:latin typeface="+mn-lt"/>
            </a:endParaRPr>
          </a:p>
          <a:p>
            <a:pPr marL="187325" indent="-44450"/>
            <a:r>
              <a:rPr lang="en-US">
                <a:solidFill>
                  <a:schemeClr val="tx1"/>
                </a:solidFill>
                <a:latin typeface="+mn-lt"/>
              </a:rPr>
              <a:t> </a:t>
            </a:r>
            <a:endParaRPr lang="en-US" dirty="0">
              <a:solidFill>
                <a:schemeClr val="tx1"/>
              </a:solidFill>
              <a:latin typeface="+mn-lt"/>
            </a:endParaRPr>
          </a:p>
          <a:p>
            <a:pPr marL="187325" indent="-44450"/>
            <a:r>
              <a:rPr lang="en-US" altLang="ja-JP" dirty="0">
                <a:solidFill>
                  <a:schemeClr val="tx1"/>
                </a:solidFill>
                <a:latin typeface="+mn-lt"/>
              </a:rPr>
              <a:t>Textbook</a:t>
            </a:r>
            <a:r>
              <a:rPr lang="ja-JP" altLang="en-US">
                <a:solidFill>
                  <a:schemeClr val="tx1"/>
                </a:solidFill>
                <a:latin typeface="+mn-lt"/>
              </a:rPr>
              <a:t>：</a:t>
            </a:r>
          </a:p>
          <a:p>
            <a:r>
              <a:rPr lang="ja-JP" altLang="en-US">
                <a:solidFill>
                  <a:schemeClr val="tx1"/>
                </a:solidFill>
                <a:latin typeface="+mn-lt"/>
              </a:rPr>
              <a:t>「図解入門　</a:t>
            </a:r>
            <a:r>
              <a:rPr lang="en-US" altLang="ja-JP" dirty="0">
                <a:solidFill>
                  <a:schemeClr val="tx1"/>
                </a:solidFill>
                <a:latin typeface="+mn-lt"/>
              </a:rPr>
              <a:t>TCP/IP</a:t>
            </a:r>
            <a:r>
              <a:rPr lang="ja-JP" altLang="en-US">
                <a:solidFill>
                  <a:schemeClr val="tx1"/>
                </a:solidFill>
                <a:latin typeface="+mn-lt"/>
              </a:rPr>
              <a:t>」みやたひろし　</a:t>
            </a:r>
            <a:endParaRPr lang="en-US" dirty="0">
              <a:solidFill>
                <a:schemeClr val="tx1"/>
              </a:solidFill>
              <a:latin typeface="+mn-lt"/>
            </a:endParaRPr>
          </a:p>
          <a:p>
            <a:endParaRPr lang="en-US" dirty="0">
              <a:solidFill>
                <a:schemeClr val="tx1"/>
              </a:solidFill>
              <a:latin typeface="+mn-lt"/>
            </a:endParaRPr>
          </a:p>
        </p:txBody>
      </p:sp>
    </p:spTree>
    <p:extLst>
      <p:ext uri="{BB962C8B-B14F-4D97-AF65-F5344CB8AC3E}">
        <p14:creationId xmlns:p14="http://schemas.microsoft.com/office/powerpoint/2010/main" val="706267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1A01BBE-2DBE-4E1A-B688-FEBDAD435AF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87FFF9D-ACE6-2CC1-0EF5-87BD3DFE5A70}"/>
              </a:ext>
            </a:extLst>
          </p:cNvPr>
          <p:cNvSpPr txBox="1"/>
          <p:nvPr/>
        </p:nvSpPr>
        <p:spPr>
          <a:xfrm>
            <a:off x="720725" y="1112700"/>
            <a:ext cx="8201602" cy="3724096"/>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hlinkClick r:id="rId3"/>
              </a:rPr>
              <a:t>Module 14: Routing Between Networks</a:t>
            </a:r>
            <a:endParaRPr lang="en-US" sz="2800" i="0" dirty="0">
              <a:solidFill>
                <a:schemeClr val="tx1"/>
              </a:solidFill>
              <a:effectLst/>
              <a:latin typeface="+mn-lt"/>
            </a:endParaRPr>
          </a:p>
          <a:p>
            <a:pPr algn="l" fontAlgn="ctr">
              <a:spcBef>
                <a:spcPts val="600"/>
              </a:spcBef>
              <a:spcAft>
                <a:spcPts val="600"/>
              </a:spcAft>
              <a:buClr>
                <a:schemeClr val="tx1"/>
              </a:buClr>
            </a:pPr>
            <a:r>
              <a:rPr lang="en-US" altLang="ja-JP" sz="1600" i="0" dirty="0">
                <a:solidFill>
                  <a:schemeClr val="tx1"/>
                </a:solidFill>
                <a:effectLst/>
                <a:latin typeface="+mn-lt"/>
              </a:rPr>
              <a:t>14.0. </a:t>
            </a:r>
            <a:r>
              <a:rPr lang="ja-JP" altLang="en-US" sz="1600" i="0">
                <a:solidFill>
                  <a:schemeClr val="tx1"/>
                </a:solidFill>
                <a:effectLst/>
                <a:latin typeface="+mn-lt"/>
              </a:rPr>
              <a:t>イントロダクション</a:t>
            </a:r>
          </a:p>
          <a:p>
            <a:pPr algn="l" fontAlgn="ctr">
              <a:spcBef>
                <a:spcPts val="600"/>
              </a:spcBef>
              <a:spcAft>
                <a:spcPts val="600"/>
              </a:spcAft>
              <a:buClr>
                <a:schemeClr val="tx1"/>
              </a:buClr>
            </a:pPr>
            <a:r>
              <a:rPr lang="en-US" altLang="ja-JP" sz="1600" i="0" dirty="0">
                <a:solidFill>
                  <a:schemeClr val="tx1"/>
                </a:solidFill>
                <a:effectLst/>
                <a:latin typeface="+mn-lt"/>
              </a:rPr>
              <a:t>14.1. </a:t>
            </a:r>
            <a:r>
              <a:rPr lang="ja-JP" altLang="en-US" sz="1600" i="0">
                <a:solidFill>
                  <a:schemeClr val="tx1"/>
                </a:solidFill>
                <a:effectLst/>
                <a:latin typeface="+mn-lt"/>
              </a:rPr>
              <a:t>ルーティングの必要性</a:t>
            </a:r>
          </a:p>
          <a:p>
            <a:pPr algn="l" fontAlgn="ctr">
              <a:spcBef>
                <a:spcPts val="600"/>
              </a:spcBef>
              <a:spcAft>
                <a:spcPts val="600"/>
              </a:spcAft>
              <a:buClr>
                <a:schemeClr val="tx1"/>
              </a:buClr>
            </a:pPr>
            <a:r>
              <a:rPr lang="en-US" altLang="ja-JP" sz="1600" i="0" dirty="0">
                <a:solidFill>
                  <a:schemeClr val="tx1"/>
                </a:solidFill>
                <a:effectLst/>
                <a:latin typeface="+mn-lt"/>
              </a:rPr>
              <a:t>14.2. </a:t>
            </a:r>
            <a:r>
              <a:rPr lang="ja-JP" altLang="en-US" sz="1600" i="0">
                <a:solidFill>
                  <a:schemeClr val="tx1"/>
                </a:solidFill>
                <a:effectLst/>
                <a:latin typeface="+mn-lt"/>
              </a:rPr>
              <a:t>ルーティングテーブル</a:t>
            </a:r>
          </a:p>
          <a:p>
            <a:pPr algn="l" fontAlgn="ctr">
              <a:spcBef>
                <a:spcPts val="600"/>
              </a:spcBef>
              <a:spcAft>
                <a:spcPts val="600"/>
              </a:spcAft>
              <a:buClr>
                <a:schemeClr val="tx1"/>
              </a:buClr>
            </a:pPr>
            <a:r>
              <a:rPr lang="en-US" altLang="ja-JP" sz="1600" i="0" dirty="0">
                <a:solidFill>
                  <a:schemeClr val="tx1"/>
                </a:solidFill>
                <a:effectLst/>
                <a:latin typeface="+mn-lt"/>
              </a:rPr>
              <a:t>14.3. </a:t>
            </a:r>
            <a:r>
              <a:rPr lang="en-US" sz="1600" i="0" dirty="0">
                <a:solidFill>
                  <a:schemeClr val="tx1"/>
                </a:solidFill>
                <a:effectLst/>
                <a:latin typeface="+mn-lt"/>
              </a:rPr>
              <a:t>LAN</a:t>
            </a:r>
            <a:r>
              <a:rPr lang="ja-JP" altLang="en-US" sz="1600" i="0">
                <a:solidFill>
                  <a:schemeClr val="tx1"/>
                </a:solidFill>
                <a:effectLst/>
                <a:latin typeface="+mn-lt"/>
              </a:rPr>
              <a:t>の作成</a:t>
            </a:r>
            <a:endParaRPr lang="en-US" altLang="ja-JP" sz="1600" i="0" dirty="0">
              <a:solidFill>
                <a:schemeClr val="tx1"/>
              </a:solidFill>
              <a:effectLst/>
              <a:latin typeface="+mn-lt"/>
            </a:endParaRPr>
          </a:p>
          <a:p>
            <a:pPr algn="l" fontAlgn="ctr">
              <a:spcBef>
                <a:spcPts val="600"/>
              </a:spcBef>
              <a:spcAft>
                <a:spcPts val="600"/>
              </a:spcAft>
              <a:buClr>
                <a:schemeClr val="tx1"/>
              </a:buClr>
            </a:pPr>
            <a:r>
              <a:rPr lang="en-US" altLang="ja-JP" sz="1600" i="0" dirty="0">
                <a:solidFill>
                  <a:schemeClr val="tx1"/>
                </a:solidFill>
                <a:effectLst/>
                <a:latin typeface="+mn-lt"/>
              </a:rPr>
              <a:t>14.4. </a:t>
            </a:r>
            <a:r>
              <a:rPr lang="ja-JP" altLang="en-US" sz="1600" i="0">
                <a:solidFill>
                  <a:schemeClr val="tx1"/>
                </a:solidFill>
                <a:effectLst/>
                <a:latin typeface="+mn-lt"/>
              </a:rPr>
              <a:t>ネットワーク間のルーティングのまとめ</a:t>
            </a:r>
          </a:p>
          <a:p>
            <a:pPr algn="l" fontAlgn="ctr">
              <a:spcBef>
                <a:spcPts val="600"/>
              </a:spcBef>
              <a:spcAft>
                <a:spcPts val="600"/>
              </a:spcAft>
              <a:buClr>
                <a:schemeClr val="tx1"/>
              </a:buClr>
            </a:pPr>
            <a:r>
              <a:rPr lang="en-US" altLang="ja-JP" sz="1600" i="0" dirty="0">
                <a:solidFill>
                  <a:schemeClr val="tx1"/>
                </a:solidFill>
                <a:effectLst/>
                <a:latin typeface="+mn-lt"/>
              </a:rPr>
              <a:t>14.5. </a:t>
            </a:r>
            <a:r>
              <a:rPr lang="ja-JP" altLang="en-US" sz="1600" i="0">
                <a:solidFill>
                  <a:schemeClr val="tx1"/>
                </a:solidFill>
                <a:effectLst/>
                <a:latin typeface="+mn-lt"/>
              </a:rPr>
              <a:t>確認テスト</a:t>
            </a:r>
            <a:r>
              <a:rPr lang="en-US" altLang="ja-JP" sz="1600" i="0" dirty="0">
                <a:solidFill>
                  <a:schemeClr val="tx1"/>
                </a:solidFill>
                <a:effectLst/>
                <a:latin typeface="+mn-lt"/>
              </a:rPr>
              <a:t>13</a:t>
            </a:r>
          </a:p>
          <a:p>
            <a:pPr algn="l" fontAlgn="ctr">
              <a:spcBef>
                <a:spcPts val="600"/>
              </a:spcBef>
              <a:spcAft>
                <a:spcPts val="600"/>
              </a:spcAft>
              <a:buClr>
                <a:schemeClr val="tx1"/>
              </a:buClr>
            </a:pPr>
            <a:r>
              <a:rPr lang="ja-JP" altLang="en-US" sz="1600" i="0">
                <a:solidFill>
                  <a:schemeClr val="accent3"/>
                </a:solidFill>
                <a:effectLst/>
                <a:latin typeface="+mn-lt"/>
              </a:rPr>
              <a:t>演習</a:t>
            </a:r>
            <a:r>
              <a:rPr lang="en-US" altLang="ja-JP" sz="1600" i="0" dirty="0">
                <a:solidFill>
                  <a:schemeClr val="accent3"/>
                </a:solidFill>
                <a:effectLst/>
                <a:latin typeface="+mn-lt"/>
              </a:rPr>
              <a:t>: </a:t>
            </a:r>
            <a:r>
              <a:rPr lang="en-US" altLang="ja-JP" sz="1600" i="0" dirty="0">
                <a:solidFill>
                  <a:schemeClr val="tx1"/>
                </a:solidFill>
                <a:effectLst/>
                <a:latin typeface="+mn-lt"/>
              </a:rPr>
              <a:t>Packet Tracer</a:t>
            </a:r>
            <a:r>
              <a:rPr lang="ja-JP" altLang="en-US" sz="1600" i="0">
                <a:solidFill>
                  <a:schemeClr val="tx1"/>
                </a:solidFill>
                <a:effectLst/>
                <a:latin typeface="+mn-lt"/>
              </a:rPr>
              <a:t> </a:t>
            </a:r>
            <a:r>
              <a:rPr lang="en-US" altLang="ja-JP" sz="1600" i="0" dirty="0">
                <a:solidFill>
                  <a:schemeClr val="tx1"/>
                </a:solidFill>
                <a:effectLst/>
                <a:latin typeface="+mn-lt"/>
              </a:rPr>
              <a:t>- </a:t>
            </a:r>
            <a:r>
              <a:rPr lang="ja-JP" altLang="en-US" sz="1600" i="0">
                <a:solidFill>
                  <a:schemeClr val="tx1"/>
                </a:solidFill>
                <a:effectLst/>
                <a:latin typeface="+mn-lt"/>
              </a:rPr>
              <a:t>ルーティングされたネットワークのトラフィックフローの観察</a:t>
            </a:r>
          </a:p>
          <a:p>
            <a:pPr algn="l" fontAlgn="ctr">
              <a:spcBef>
                <a:spcPts val="600"/>
              </a:spcBef>
              <a:spcAft>
                <a:spcPts val="600"/>
              </a:spcAft>
              <a:buClr>
                <a:schemeClr val="tx1"/>
              </a:buClr>
            </a:pPr>
            <a:r>
              <a:rPr lang="ja-JP" altLang="en-US" sz="1600" i="0">
                <a:solidFill>
                  <a:schemeClr val="accent3"/>
                </a:solidFill>
                <a:effectLst/>
                <a:latin typeface="+mn-lt"/>
              </a:rPr>
              <a:t>演習</a:t>
            </a:r>
            <a:r>
              <a:rPr lang="en-US" altLang="ja-JP" sz="1600" i="0" dirty="0">
                <a:solidFill>
                  <a:schemeClr val="accent3"/>
                </a:solidFill>
                <a:effectLst/>
                <a:latin typeface="+mn-lt"/>
              </a:rPr>
              <a:t>: </a:t>
            </a:r>
            <a:r>
              <a:rPr lang="en-US" altLang="ja-JP" sz="1600" i="0" dirty="0">
                <a:solidFill>
                  <a:schemeClr val="tx1"/>
                </a:solidFill>
                <a:effectLst/>
                <a:latin typeface="+mn-lt"/>
              </a:rPr>
              <a:t>Packet Tracer</a:t>
            </a:r>
            <a:r>
              <a:rPr lang="ja-JP" altLang="en-US" sz="1600" i="0">
                <a:solidFill>
                  <a:schemeClr val="tx1"/>
                </a:solidFill>
                <a:effectLst/>
                <a:latin typeface="+mn-lt"/>
              </a:rPr>
              <a:t> </a:t>
            </a:r>
            <a:r>
              <a:rPr lang="en-US" altLang="ja-JP" sz="1600" i="0" dirty="0">
                <a:solidFill>
                  <a:schemeClr val="tx1"/>
                </a:solidFill>
                <a:effectLst/>
                <a:latin typeface="+mn-lt"/>
              </a:rPr>
              <a:t>- </a:t>
            </a:r>
            <a:r>
              <a:rPr lang="en-US" sz="1600" i="0" dirty="0">
                <a:solidFill>
                  <a:schemeClr val="tx1"/>
                </a:solidFill>
                <a:effectLst/>
                <a:latin typeface="+mn-lt"/>
              </a:rPr>
              <a:t>LAN</a:t>
            </a:r>
            <a:r>
              <a:rPr lang="ja-JP" altLang="en-US" sz="1600" i="0">
                <a:solidFill>
                  <a:schemeClr val="tx1"/>
                </a:solidFill>
                <a:effectLst/>
                <a:latin typeface="+mn-lt"/>
              </a:rPr>
              <a:t>の作成</a:t>
            </a:r>
            <a:endParaRPr lang="en-US" altLang="ja-JP" sz="1600" i="0" dirty="0">
              <a:solidFill>
                <a:schemeClr val="tx1"/>
              </a:solidFill>
              <a:effectLst/>
              <a:latin typeface="+mn-lt"/>
            </a:endParaRPr>
          </a:p>
        </p:txBody>
      </p:sp>
      <p:sp>
        <p:nvSpPr>
          <p:cNvPr id="10" name="Google Shape;1302;p52">
            <a:extLst>
              <a:ext uri="{FF2B5EF4-FFF2-40B4-BE49-F238E27FC236}">
                <a16:creationId xmlns:a16="http://schemas.microsoft.com/office/drawing/2014/main" id="{7CD714FF-ECA5-04DF-A039-8E4110C9F99B}"/>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1. </a:t>
            </a:r>
            <a:r>
              <a:rPr lang="en-US" dirty="0" err="1">
                <a:latin typeface="MS PGothic" panose="020B0600070205080204" pitchFamily="34" charset="-128"/>
                <a:ea typeface="MS PGothic" panose="020B0600070205080204" pitchFamily="34" charset="-128"/>
              </a:rPr>
              <a:t>今日の授業について</a:t>
            </a:r>
            <a:endParaRPr lang="en-US"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682057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7B44A77-3B1C-FE50-817B-4EDB9FC4B64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8C2421F-F894-6FC5-84F3-A3D6DA1432C2}"/>
              </a:ext>
            </a:extLst>
          </p:cNvPr>
          <p:cNvSpPr txBox="1">
            <a:spLocks noGrp="1"/>
          </p:cNvSpPr>
          <p:nvPr>
            <p:ph type="title"/>
          </p:nvPr>
        </p:nvSpPr>
        <p:spPr/>
        <p:txBody>
          <a:bodyPr spcFirstLastPara="1" wrap="square" lIns="91425" tIns="91425" rIns="91425" bIns="91425" anchor="t" anchorCtr="0">
            <a:noAutofit/>
          </a:bodyPr>
          <a:lstStyle/>
          <a:p>
            <a:r>
              <a:rPr lang="en-US" dirty="0"/>
              <a:t>2. Today’s Goal</a:t>
            </a:r>
            <a:br>
              <a:rPr lang="en-US" dirty="0"/>
            </a:br>
            <a:br>
              <a:rPr lang="en-US" dirty="0"/>
            </a:br>
            <a:endParaRPr lang="en-US" dirty="0"/>
          </a:p>
        </p:txBody>
      </p:sp>
      <p:sp>
        <p:nvSpPr>
          <p:cNvPr id="4" name="TextBox 3">
            <a:extLst>
              <a:ext uri="{FF2B5EF4-FFF2-40B4-BE49-F238E27FC236}">
                <a16:creationId xmlns:a16="http://schemas.microsoft.com/office/drawing/2014/main" id="{F214479E-55A0-EA57-AA9E-8DB7ED441AD8}"/>
              </a:ext>
            </a:extLst>
          </p:cNvPr>
          <p:cNvSpPr txBox="1"/>
          <p:nvPr/>
        </p:nvSpPr>
        <p:spPr>
          <a:xfrm>
            <a:off x="720725" y="1112700"/>
            <a:ext cx="8188144" cy="2708434"/>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Routing Between Networks</a:t>
            </a:r>
          </a:p>
          <a:p>
            <a:pPr algn="l" fontAlgn="ctr">
              <a:spcAft>
                <a:spcPts val="600"/>
              </a:spcAft>
              <a:buClr>
                <a:schemeClr val="tx1"/>
              </a:buClr>
            </a:pPr>
            <a:r>
              <a:rPr lang="en-US" sz="1600" b="0" i="0" dirty="0">
                <a:solidFill>
                  <a:schemeClr val="tx1"/>
                </a:solidFill>
                <a:effectLst/>
                <a:latin typeface="+mn-lt"/>
              </a:rPr>
              <a:t>Module Objective: Create a fully connected LAN.</a:t>
            </a:r>
          </a:p>
          <a:p>
            <a:pPr algn="l" fontAlgn="ctr">
              <a:spcAft>
                <a:spcPts val="600"/>
              </a:spcAft>
              <a:buClr>
                <a:schemeClr val="tx1"/>
              </a:buClr>
            </a:pPr>
            <a:endParaRPr lang="en-US" dirty="0">
              <a:solidFill>
                <a:schemeClr val="accent1"/>
              </a:solidFill>
              <a:effectLst/>
              <a:latin typeface="+mn-lt"/>
            </a:endParaRPr>
          </a:p>
          <a:p>
            <a:pPr fontAlgn="ctr">
              <a:spcAft>
                <a:spcPts val="600"/>
              </a:spcAft>
              <a:buClr>
                <a:schemeClr val="tx1"/>
              </a:buClr>
            </a:pPr>
            <a:r>
              <a:rPr lang="en-US" dirty="0">
                <a:solidFill>
                  <a:schemeClr val="accent1"/>
                </a:solidFill>
                <a:effectLst/>
                <a:latin typeface="+mn-lt"/>
              </a:rPr>
              <a:t>The Need for Routing: </a:t>
            </a:r>
          </a:p>
          <a:p>
            <a:pPr marL="285750" lvl="1" indent="-285750" fontAlgn="ctr">
              <a:spcAft>
                <a:spcPts val="600"/>
              </a:spcAft>
              <a:buClr>
                <a:schemeClr val="tx1"/>
              </a:buClr>
              <a:buFont typeface="Arial" panose="020B0604020202020204" pitchFamily="34" charset="0"/>
              <a:buChar char="•"/>
            </a:pPr>
            <a:r>
              <a:rPr lang="en-US" dirty="0">
                <a:solidFill>
                  <a:schemeClr val="tx1"/>
                </a:solidFill>
                <a:effectLst/>
                <a:latin typeface="+mn-lt"/>
              </a:rPr>
              <a:t>Explain the need for routing.</a:t>
            </a:r>
          </a:p>
          <a:p>
            <a:pPr fontAlgn="ctr">
              <a:spcAft>
                <a:spcPts val="600"/>
              </a:spcAft>
              <a:buClr>
                <a:schemeClr val="tx1"/>
              </a:buClr>
            </a:pPr>
            <a:r>
              <a:rPr lang="en-US" dirty="0">
                <a:solidFill>
                  <a:schemeClr val="accent1"/>
                </a:solidFill>
                <a:effectLst/>
                <a:latin typeface="+mn-lt"/>
              </a:rPr>
              <a:t>The Routing Table:</a:t>
            </a:r>
          </a:p>
          <a:p>
            <a:pPr marL="285750" lvl="1" indent="-285750" fontAlgn="ctr">
              <a:spcAft>
                <a:spcPts val="600"/>
              </a:spcAft>
              <a:buClr>
                <a:schemeClr val="tx1"/>
              </a:buClr>
              <a:buFont typeface="Arial" panose="020B0604020202020204" pitchFamily="34" charset="0"/>
              <a:buChar char="•"/>
            </a:pPr>
            <a:r>
              <a:rPr lang="en-US" dirty="0">
                <a:solidFill>
                  <a:schemeClr val="tx1"/>
                </a:solidFill>
                <a:effectLst/>
                <a:latin typeface="+mn-lt"/>
              </a:rPr>
              <a:t>Explain how routers use tables.</a:t>
            </a:r>
          </a:p>
          <a:p>
            <a:pPr fontAlgn="ctr">
              <a:spcAft>
                <a:spcPts val="600"/>
              </a:spcAft>
              <a:buClr>
                <a:schemeClr val="tx1"/>
              </a:buClr>
            </a:pPr>
            <a:r>
              <a:rPr lang="en-US" dirty="0">
                <a:solidFill>
                  <a:schemeClr val="accent1"/>
                </a:solidFill>
                <a:effectLst/>
                <a:latin typeface="+mn-lt"/>
              </a:rPr>
              <a:t>Create a LAN:</a:t>
            </a:r>
          </a:p>
          <a:p>
            <a:pPr marL="285750" lvl="1" indent="-285750" fontAlgn="ctr">
              <a:spcAft>
                <a:spcPts val="600"/>
              </a:spcAft>
              <a:buClr>
                <a:schemeClr val="tx1"/>
              </a:buClr>
              <a:buFont typeface="Arial" panose="020B0604020202020204" pitchFamily="34" charset="0"/>
              <a:buChar char="•"/>
            </a:pPr>
            <a:r>
              <a:rPr lang="en-US" dirty="0">
                <a:solidFill>
                  <a:schemeClr val="tx1"/>
                </a:solidFill>
                <a:effectLst/>
                <a:latin typeface="+mn-lt"/>
              </a:rPr>
              <a:t>Build a fully connected network.</a:t>
            </a:r>
          </a:p>
        </p:txBody>
      </p:sp>
    </p:spTree>
    <p:extLst>
      <p:ext uri="{BB962C8B-B14F-4D97-AF65-F5344CB8AC3E}">
        <p14:creationId xmlns:p14="http://schemas.microsoft.com/office/powerpoint/2010/main" val="3243513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64B13F9-60A1-245B-043C-2E08E51658F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74BD214-AB69-FF26-D8F6-D5F6E7AE4A1B}"/>
              </a:ext>
            </a:extLst>
          </p:cNvPr>
          <p:cNvSpPr txBox="1"/>
          <p:nvPr/>
        </p:nvSpPr>
        <p:spPr>
          <a:xfrm>
            <a:off x="720725" y="1217533"/>
            <a:ext cx="8188144" cy="2416046"/>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Routing Between Networks</a:t>
            </a:r>
          </a:p>
          <a:p>
            <a:pPr algn="l" fontAlgn="ctr">
              <a:spcAft>
                <a:spcPts val="600"/>
              </a:spcAft>
              <a:buClr>
                <a:schemeClr val="tx1"/>
              </a:buClr>
            </a:pPr>
            <a:r>
              <a:rPr lang="ja-JP" altLang="en-US" sz="1600" b="0" i="0">
                <a:solidFill>
                  <a:schemeClr val="tx1"/>
                </a:solidFill>
                <a:effectLst/>
                <a:latin typeface="+mn-lt"/>
              </a:rPr>
              <a:t>モジュールの目的：</a:t>
            </a:r>
            <a:r>
              <a:rPr lang="ja-JP" altLang="en-US" sz="1600">
                <a:solidFill>
                  <a:schemeClr val="tx1"/>
                </a:solidFill>
                <a:latin typeface="+mn-lt"/>
              </a:rPr>
              <a:t>複数の</a:t>
            </a:r>
            <a:r>
              <a:rPr lang="en-US" sz="1600" b="0" i="0" dirty="0">
                <a:solidFill>
                  <a:schemeClr val="tx1"/>
                </a:solidFill>
                <a:effectLst/>
                <a:latin typeface="+mn-lt"/>
              </a:rPr>
              <a:t>LAN</a:t>
            </a:r>
            <a:r>
              <a:rPr lang="ja-JP" altLang="en-US" sz="1600" b="0" i="0">
                <a:solidFill>
                  <a:schemeClr val="tx1"/>
                </a:solidFill>
                <a:effectLst/>
                <a:latin typeface="+mn-lt"/>
              </a:rPr>
              <a:t>を接続するルーティングについて学ぶ</a:t>
            </a:r>
            <a:endParaRPr lang="en-US" altLang="ja-JP" sz="1600" b="0" i="0" dirty="0">
              <a:solidFill>
                <a:schemeClr val="tx1"/>
              </a:solidFill>
              <a:effectLst/>
              <a:latin typeface="+mn-lt"/>
            </a:endParaRPr>
          </a:p>
          <a:p>
            <a:pPr algn="l" fontAlgn="ctr">
              <a:spcAft>
                <a:spcPts val="600"/>
              </a:spcAft>
              <a:buClr>
                <a:schemeClr val="tx1"/>
              </a:buClr>
            </a:pPr>
            <a:endParaRPr lang="en-US" dirty="0">
              <a:solidFill>
                <a:schemeClr val="accent1"/>
              </a:solidFill>
              <a:effectLst/>
              <a:latin typeface="+mn-lt"/>
            </a:endParaRPr>
          </a:p>
          <a:p>
            <a:pPr fontAlgn="ctr">
              <a:spcAft>
                <a:spcPts val="600"/>
              </a:spcAft>
              <a:buClr>
                <a:schemeClr val="tx1"/>
              </a:buClr>
            </a:pPr>
            <a:r>
              <a:rPr lang="ja-JP" altLang="en-US">
                <a:solidFill>
                  <a:schemeClr val="accent1"/>
                </a:solidFill>
                <a:effectLst/>
                <a:latin typeface="+mn-lt"/>
              </a:rPr>
              <a:t>ルーティングの必要性：</a:t>
            </a:r>
            <a:r>
              <a:rPr lang="ja-JP" altLang="en-US">
                <a:solidFill>
                  <a:schemeClr val="tx1"/>
                </a:solidFill>
                <a:effectLst/>
                <a:latin typeface="+mn-lt"/>
              </a:rPr>
              <a:t>ルーティングの必要性を</a:t>
            </a:r>
            <a:r>
              <a:rPr lang="ja-JP" altLang="en-US">
                <a:solidFill>
                  <a:schemeClr val="tx1"/>
                </a:solidFill>
                <a:latin typeface="+mn-lt"/>
              </a:rPr>
              <a:t>学ぶ</a:t>
            </a:r>
            <a:endParaRPr lang="ja-JP" altLang="en-US">
              <a:solidFill>
                <a:schemeClr val="tx1"/>
              </a:solidFill>
              <a:effectLst/>
              <a:latin typeface="+mn-lt"/>
            </a:endParaRPr>
          </a:p>
          <a:p>
            <a:pPr fontAlgn="ctr">
              <a:spcAft>
                <a:spcPts val="600"/>
              </a:spcAft>
              <a:buClr>
                <a:schemeClr val="tx1"/>
              </a:buClr>
            </a:pPr>
            <a:endParaRPr lang="ja-JP" altLang="en-US">
              <a:solidFill>
                <a:schemeClr val="accent1"/>
              </a:solidFill>
              <a:effectLst/>
              <a:latin typeface="+mn-lt"/>
            </a:endParaRPr>
          </a:p>
          <a:p>
            <a:pPr fontAlgn="ctr">
              <a:spcAft>
                <a:spcPts val="600"/>
              </a:spcAft>
              <a:buClr>
                <a:schemeClr val="tx1"/>
              </a:buClr>
            </a:pPr>
            <a:r>
              <a:rPr lang="ja-JP" altLang="en-US">
                <a:solidFill>
                  <a:schemeClr val="accent1"/>
                </a:solidFill>
                <a:effectLst/>
                <a:latin typeface="+mn-lt"/>
              </a:rPr>
              <a:t>ルーティングテーブル：</a:t>
            </a:r>
            <a:r>
              <a:rPr lang="ja-JP" altLang="en-US">
                <a:solidFill>
                  <a:schemeClr val="tx1"/>
                </a:solidFill>
                <a:effectLst/>
                <a:latin typeface="+mn-lt"/>
              </a:rPr>
              <a:t>ルーターがルーティングテーブルをどのように構築し使用するかを</a:t>
            </a:r>
            <a:r>
              <a:rPr lang="ja-JP" altLang="en-US">
                <a:solidFill>
                  <a:schemeClr val="tx1"/>
                </a:solidFill>
                <a:latin typeface="+mn-lt"/>
              </a:rPr>
              <a:t>学ぶ</a:t>
            </a:r>
            <a:endParaRPr lang="ja-JP" altLang="en-US">
              <a:solidFill>
                <a:schemeClr val="tx1"/>
              </a:solidFill>
              <a:effectLst/>
              <a:latin typeface="+mn-lt"/>
            </a:endParaRPr>
          </a:p>
          <a:p>
            <a:pPr fontAlgn="ctr">
              <a:spcAft>
                <a:spcPts val="600"/>
              </a:spcAft>
              <a:buClr>
                <a:schemeClr val="tx1"/>
              </a:buClr>
            </a:pPr>
            <a:endParaRPr lang="ja-JP" altLang="en-US">
              <a:solidFill>
                <a:schemeClr val="accent1"/>
              </a:solidFill>
              <a:effectLst/>
              <a:latin typeface="+mn-lt"/>
            </a:endParaRPr>
          </a:p>
          <a:p>
            <a:pPr fontAlgn="ctr">
              <a:spcAft>
                <a:spcPts val="600"/>
              </a:spcAft>
              <a:buClr>
                <a:schemeClr val="tx1"/>
              </a:buClr>
            </a:pPr>
            <a:r>
              <a:rPr lang="en-US" dirty="0">
                <a:solidFill>
                  <a:schemeClr val="accent1"/>
                </a:solidFill>
                <a:effectLst/>
                <a:latin typeface="+mn-lt"/>
              </a:rPr>
              <a:t>LAN</a:t>
            </a:r>
            <a:r>
              <a:rPr lang="ja-JP" altLang="en-US">
                <a:solidFill>
                  <a:schemeClr val="accent1"/>
                </a:solidFill>
                <a:effectLst/>
                <a:latin typeface="+mn-lt"/>
              </a:rPr>
              <a:t>の作成：</a:t>
            </a:r>
            <a:r>
              <a:rPr lang="ja-JP" altLang="en-US" sz="1400">
                <a:solidFill>
                  <a:schemeClr val="tx1"/>
                </a:solidFill>
                <a:latin typeface="+mn-lt"/>
              </a:rPr>
              <a:t>複数の</a:t>
            </a:r>
            <a:r>
              <a:rPr lang="en-US" sz="1400" b="0" i="0" dirty="0">
                <a:solidFill>
                  <a:schemeClr val="tx1"/>
                </a:solidFill>
                <a:effectLst/>
                <a:latin typeface="+mn-lt"/>
              </a:rPr>
              <a:t>LAN</a:t>
            </a:r>
            <a:r>
              <a:rPr lang="ja-JP" altLang="en-US" sz="1400" b="0" i="0">
                <a:solidFill>
                  <a:schemeClr val="tx1"/>
                </a:solidFill>
                <a:effectLst/>
                <a:latin typeface="+mn-lt"/>
              </a:rPr>
              <a:t>を接続する</a:t>
            </a:r>
            <a:r>
              <a:rPr lang="ja-JP" altLang="en-US">
                <a:solidFill>
                  <a:schemeClr val="tx1"/>
                </a:solidFill>
                <a:effectLst/>
                <a:latin typeface="+mn-lt"/>
              </a:rPr>
              <a:t>ネットワークを構築する</a:t>
            </a:r>
            <a:endParaRPr lang="en-US" dirty="0">
              <a:solidFill>
                <a:schemeClr val="tx1"/>
              </a:solidFill>
              <a:effectLst/>
              <a:latin typeface="+mn-lt"/>
            </a:endParaRPr>
          </a:p>
        </p:txBody>
      </p:sp>
      <p:sp>
        <p:nvSpPr>
          <p:cNvPr id="5" name="Google Shape;1302;p52">
            <a:extLst>
              <a:ext uri="{FF2B5EF4-FFF2-40B4-BE49-F238E27FC236}">
                <a16:creationId xmlns:a16="http://schemas.microsoft.com/office/drawing/2014/main" id="{8F946C5D-350B-12C7-3BB1-9D8A864B9C41}"/>
              </a:ext>
            </a:extLst>
          </p:cNvPr>
          <p:cNvSpPr txBox="1">
            <a:spLocks noGrp="1"/>
          </p:cNvSpPr>
          <p:nvPr>
            <p:ph type="title"/>
          </p:nvPr>
        </p:nvSpPr>
        <p:spPr>
          <a:xfrm>
            <a:off x="669925"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2. </a:t>
            </a:r>
            <a:r>
              <a:rPr lang="en-US" dirty="0" err="1">
                <a:latin typeface="MS PGothic" panose="020B0600070205080204" pitchFamily="34" charset="-128"/>
                <a:ea typeface="MS PGothic" panose="020B0600070205080204" pitchFamily="34" charset="-128"/>
              </a:rPr>
              <a:t>今日の授業の目標</a:t>
            </a:r>
            <a:endParaRPr lang="en-US" dirty="0"/>
          </a:p>
        </p:txBody>
      </p:sp>
    </p:spTree>
    <p:extLst>
      <p:ext uri="{BB962C8B-B14F-4D97-AF65-F5344CB8AC3E}">
        <p14:creationId xmlns:p14="http://schemas.microsoft.com/office/powerpoint/2010/main" val="1223707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CF0377C-B022-859B-7DE1-5345E636BF3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A6F7854-5790-A6C7-69B7-0279C366EEF7}"/>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CED88409-3463-A8CE-FAF6-1CD70678416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14.1.1 Video - Dividing the Local Network</a:t>
            </a:r>
            <a:endParaRPr lang="en-US" altLang="ja-JP" sz="2000" dirty="0">
              <a:solidFill>
                <a:schemeClr val="accent4"/>
              </a:solidFill>
              <a:latin typeface="+mn-lt"/>
              <a:ea typeface="MS PGothic" panose="020B0600070205080204" pitchFamily="34" charset="-128"/>
            </a:endParaRPr>
          </a:p>
        </p:txBody>
      </p:sp>
    </p:spTree>
    <p:extLst>
      <p:ext uri="{BB962C8B-B14F-4D97-AF65-F5344CB8AC3E}">
        <p14:creationId xmlns:p14="http://schemas.microsoft.com/office/powerpoint/2010/main" val="1167669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9713787-D211-1CCB-0640-DF9515AA234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B5BC8FA-5CDF-8CC8-B59D-072B09D131C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17D7BBD6-F14B-140E-E743-B20120E97BBD}"/>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14.1.1 Video - Dividing the Local Network</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D6390A88-A8B9-B0C5-D329-2DC162467525}"/>
              </a:ext>
            </a:extLst>
          </p:cNvPr>
          <p:cNvSpPr txBox="1"/>
          <p:nvPr/>
        </p:nvSpPr>
        <p:spPr>
          <a:xfrm>
            <a:off x="794327" y="1764145"/>
            <a:ext cx="7628948" cy="2708434"/>
          </a:xfrm>
          <a:prstGeom prst="rect">
            <a:avLst/>
          </a:prstGeom>
          <a:noFill/>
        </p:spPr>
        <p:txBody>
          <a:bodyPr wrap="square" rtlCol="0">
            <a:spAutoFit/>
          </a:bodyPr>
          <a:lstStyle/>
          <a:p>
            <a:pPr>
              <a:spcAft>
                <a:spcPts val="600"/>
              </a:spcAft>
              <a:buClr>
                <a:schemeClr val="tx1"/>
              </a:buClr>
            </a:pPr>
            <a:r>
              <a:rPr lang="ja-JP" altLang="en-US">
                <a:solidFill>
                  <a:schemeClr val="tx1"/>
                </a:solidFill>
              </a:rPr>
              <a:t>このビデオでは、大きなネットワークを複数の小さなローカルネットワークに分割する理由について説明します。</a:t>
            </a:r>
            <a:endParaRPr lang="en-US" altLang="ja-JP" dirty="0">
              <a:solidFill>
                <a:schemeClr val="tx1"/>
              </a:solidFill>
            </a:endParaRPr>
          </a:p>
          <a:p>
            <a:pPr>
              <a:spcAft>
                <a:spcPts val="600"/>
              </a:spcAft>
              <a:buClr>
                <a:schemeClr val="tx1"/>
              </a:buClr>
            </a:pPr>
            <a:r>
              <a:rPr lang="ja-JP" altLang="en-US">
                <a:solidFill>
                  <a:schemeClr val="tx1"/>
                </a:solidFill>
              </a:rPr>
              <a:t>ネットワークを分割する理由：</a:t>
            </a:r>
            <a:endParaRPr lang="en-US" altLang="ja-JP" dirty="0">
              <a:solidFill>
                <a:schemeClr val="tx1"/>
              </a:solidFill>
            </a:endParaRPr>
          </a:p>
          <a:p>
            <a:pPr marL="342900" indent="-342900">
              <a:spcAft>
                <a:spcPts val="600"/>
              </a:spcAft>
              <a:buClr>
                <a:schemeClr val="tx1"/>
              </a:buClr>
              <a:buFont typeface="+mj-lt"/>
              <a:buAutoNum type="arabicPeriod"/>
            </a:pPr>
            <a:r>
              <a:rPr lang="ja-JP" altLang="en-US">
                <a:solidFill>
                  <a:schemeClr val="accent1"/>
                </a:solidFill>
              </a:rPr>
              <a:t>ブロードキャストドメインの制限</a:t>
            </a:r>
            <a:r>
              <a:rPr lang="ja-JP" altLang="en-US">
                <a:solidFill>
                  <a:schemeClr val="tx1"/>
                </a:solidFill>
              </a:rPr>
              <a:t>：ネットワーク全体に無駄なブロードキャストが広がらないよう、ネットワークを分割して、ブロードキャストを制限します。</a:t>
            </a:r>
          </a:p>
          <a:p>
            <a:pPr marL="342900" indent="-342900">
              <a:spcAft>
                <a:spcPts val="600"/>
              </a:spcAft>
              <a:buClr>
                <a:schemeClr val="tx1"/>
              </a:buClr>
              <a:buFont typeface="+mj-lt"/>
              <a:buAutoNum type="arabicPeriod"/>
            </a:pPr>
            <a:r>
              <a:rPr lang="ja-JP" altLang="en-US">
                <a:solidFill>
                  <a:schemeClr val="accent1"/>
                </a:solidFill>
              </a:rPr>
              <a:t>セキュリティ向上</a:t>
            </a:r>
            <a:r>
              <a:rPr lang="ja-JP" altLang="en-US">
                <a:solidFill>
                  <a:schemeClr val="tx1"/>
                </a:solidFill>
              </a:rPr>
              <a:t>：他の部門がリソースにアクセスできないようにするなど、セキュリティを強化します。</a:t>
            </a:r>
          </a:p>
          <a:p>
            <a:pPr marL="342900" indent="-342900">
              <a:spcAft>
                <a:spcPts val="600"/>
              </a:spcAft>
              <a:buClr>
                <a:schemeClr val="tx1"/>
              </a:buClr>
              <a:buFont typeface="+mj-lt"/>
              <a:buAutoNum type="arabicPeriod"/>
            </a:pPr>
            <a:r>
              <a:rPr lang="ja-JP" altLang="en-US">
                <a:solidFill>
                  <a:schemeClr val="accent1"/>
                </a:solidFill>
              </a:rPr>
              <a:t>地理的移動</a:t>
            </a:r>
            <a:r>
              <a:rPr lang="ja-JP" altLang="en-US">
                <a:solidFill>
                  <a:schemeClr val="tx1"/>
                </a:solidFill>
              </a:rPr>
              <a:t>：ネットワークを物理的に移動する時にネットワークを分割します。</a:t>
            </a:r>
          </a:p>
          <a:p>
            <a:pPr>
              <a:spcAft>
                <a:spcPts val="600"/>
              </a:spcAft>
              <a:buClr>
                <a:schemeClr val="tx1"/>
              </a:buClr>
            </a:pPr>
            <a:r>
              <a:rPr lang="ja-JP" altLang="en-US">
                <a:solidFill>
                  <a:schemeClr val="tx1"/>
                </a:solidFill>
              </a:rPr>
              <a:t>どうやってネットワークを分割する？</a:t>
            </a:r>
            <a:endParaRPr lang="en-US" altLang="ja-JP" dirty="0">
              <a:solidFill>
                <a:schemeClr val="tx1"/>
              </a:solidFill>
            </a:endParaRPr>
          </a:p>
          <a:p>
            <a:pPr marL="285750" indent="-285750">
              <a:spcAft>
                <a:spcPts val="600"/>
              </a:spcAft>
              <a:buClr>
                <a:schemeClr val="tx1"/>
              </a:buClr>
              <a:buFont typeface="Arial" panose="020B0604020202020204" pitchFamily="34" charset="0"/>
              <a:buChar char="•"/>
            </a:pPr>
            <a:r>
              <a:rPr lang="ja-JP" altLang="en-US">
                <a:solidFill>
                  <a:schemeClr val="accent1"/>
                </a:solidFill>
              </a:rPr>
              <a:t>ルーター</a:t>
            </a:r>
            <a:r>
              <a:rPr lang="ja-JP" altLang="en-US">
                <a:solidFill>
                  <a:schemeClr val="tx1"/>
                </a:solidFill>
              </a:rPr>
              <a:t>を利用してネットワークを分割します。</a:t>
            </a:r>
            <a:endParaRPr lang="en-US" dirty="0">
              <a:solidFill>
                <a:schemeClr val="tx1"/>
              </a:solidFill>
            </a:endParaRPr>
          </a:p>
        </p:txBody>
      </p:sp>
    </p:spTree>
    <p:extLst>
      <p:ext uri="{BB962C8B-B14F-4D97-AF65-F5344CB8AC3E}">
        <p14:creationId xmlns:p14="http://schemas.microsoft.com/office/powerpoint/2010/main" val="730562834"/>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12289</TotalTime>
  <Words>8280</Words>
  <Application>Microsoft Macintosh PowerPoint</Application>
  <PresentationFormat>On-screen Show (16:9)</PresentationFormat>
  <Paragraphs>650</Paragraphs>
  <Slides>48</Slides>
  <Notes>48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(Use Asian text font)</vt:lpstr>
      <vt:lpstr>Arial</vt:lpstr>
      <vt:lpstr>Roboto</vt:lpstr>
      <vt:lpstr>Meiryo UI</vt:lpstr>
      <vt:lpstr>Raleway</vt:lpstr>
      <vt:lpstr>MS PGothic</vt:lpstr>
      <vt:lpstr>Oswald</vt:lpstr>
      <vt:lpstr>Wingdings</vt:lpstr>
      <vt:lpstr>Software Development Bussines Plan by Slidesgo</vt:lpstr>
      <vt:lpstr>13 Networking Basics　 Module 14: Routing Between Networks</vt:lpstr>
      <vt:lpstr>TABLE OF CONTENTS 2</vt:lpstr>
      <vt:lpstr>TABLE OF CONTENTS 2</vt:lpstr>
      <vt:lpstr>1. About Today’s Class  </vt:lpstr>
      <vt:lpstr>1. 今日の授業について</vt:lpstr>
      <vt:lpstr>2. Today’s Goal  </vt:lpstr>
      <vt:lpstr>2. 今日の授業の目標</vt:lpstr>
      <vt:lpstr>14.1. The Need for Routing</vt:lpstr>
      <vt:lpstr>14.1. The Need for Routing</vt:lpstr>
      <vt:lpstr>14.1. The Need for Routing</vt:lpstr>
      <vt:lpstr>14.1. The Need for Routing</vt:lpstr>
      <vt:lpstr>Quiz 13_1 Check Your Understanding - The Need for Routing</vt:lpstr>
      <vt:lpstr>Quiz 13_1 Check Your Understanding - The Need for Routing</vt:lpstr>
      <vt:lpstr>Quiz 13_1 Check Your Understanding - The Need for Routing</vt:lpstr>
      <vt:lpstr>14.2. The Routing Table</vt:lpstr>
      <vt:lpstr>14.2. ルーティングテーブル</vt:lpstr>
      <vt:lpstr>Broadcastの復習</vt:lpstr>
      <vt:lpstr>14.2. ルーティングテーブル</vt:lpstr>
      <vt:lpstr>14.2. ルーティングテーブル</vt:lpstr>
      <vt:lpstr>14.2. The Routing Table</vt:lpstr>
      <vt:lpstr>14.2. The Routing Table</vt:lpstr>
      <vt:lpstr>14.2. The Routing Table</vt:lpstr>
      <vt:lpstr>14.2. The Routing Table</vt:lpstr>
      <vt:lpstr>Quiz 13_2 Check Your Understanding - Select the Default Gateway</vt:lpstr>
      <vt:lpstr>Quiz 13_2 Check Your Understanding - Select the Default Gateway</vt:lpstr>
      <vt:lpstr>Quiz 13_2 Check Your Understanding - Select the Default Gateway</vt:lpstr>
      <vt:lpstr>Quiz 13_3 Check Your Understanding - The Routing Table</vt:lpstr>
      <vt:lpstr>Quiz 13_3 Check Your Understanding - The Routing Table</vt:lpstr>
      <vt:lpstr>Quiz 13_3 Check Your Understanding - The Routing Table</vt:lpstr>
      <vt:lpstr>14.2. The Routing Table</vt:lpstr>
      <vt:lpstr>14.3. Create a LAN</vt:lpstr>
      <vt:lpstr>14.3. Create a LAN</vt:lpstr>
      <vt:lpstr>14.3. Create a LAN</vt:lpstr>
      <vt:lpstr>14.3. Create a LAN</vt:lpstr>
      <vt:lpstr>14.3. Create a LAN</vt:lpstr>
      <vt:lpstr>14.3. Create a LAN</vt:lpstr>
      <vt:lpstr>14.4. Routing Between Networks Summary</vt:lpstr>
      <vt:lpstr>14.4. Routing Between Networks Summary</vt:lpstr>
      <vt:lpstr>14.4. Routing Between Networks Summary</vt:lpstr>
      <vt:lpstr>14.4. Routing Between Networks Summary</vt:lpstr>
      <vt:lpstr>14.4. Routing Between Networks Summary</vt:lpstr>
      <vt:lpstr>14.4. Routing Between Networks Summary</vt:lpstr>
      <vt:lpstr>Questions and free discussion</vt:lpstr>
      <vt:lpstr>Check Test 13</vt:lpstr>
      <vt:lpstr>Exercise</vt:lpstr>
      <vt:lpstr>14.3. Create a LAN</vt:lpstr>
      <vt:lpstr>14.3. Create a LAN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Analysis and Design</dc:title>
  <cp:lastModifiedBy>MARIKO TAGAWA</cp:lastModifiedBy>
  <cp:revision>124</cp:revision>
  <cp:lastPrinted>2025-04-03T04:56:02Z</cp:lastPrinted>
  <dcterms:modified xsi:type="dcterms:W3CDTF">2025-07-24T10:02:45Z</dcterms:modified>
</cp:coreProperties>
</file>